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75" r:id="rId4"/>
    <p:sldId id="271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11522075" cy="648017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 Aupke" initials="NA" lastIdx="1" clrIdx="0">
    <p:extLst>
      <p:ext uri="{19B8F6BF-5375-455C-9EA6-DF929625EA0E}">
        <p15:presenceInfo xmlns:p15="http://schemas.microsoft.com/office/powerpoint/2012/main" userId="S::Nico.Aupke@cksolution.de::7ff1fe1e-e4fd-4b8d-944c-12eaf8701bf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364"/>
    <a:srgbClr val="E8E8E8"/>
    <a:srgbClr val="DCDCDC"/>
    <a:srgbClr val="314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9" autoAdjust="0"/>
  </p:normalViewPr>
  <p:slideViewPr>
    <p:cSldViewPr>
      <p:cViewPr varScale="1">
        <p:scale>
          <a:sx n="170" d="100"/>
          <a:sy n="170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F5828E-5983-475A-B5D7-BA2C446188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FD789B-8B86-4BC3-9414-BF57CFDE5D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EA9C546-69E3-4440-82A0-A51A864953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312C442-BEB7-4790-B2DD-6D665CCC0D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515CDD5-2BDA-406F-8C9F-0F0DC66EF4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82E7CB5-CF66-41ED-92FD-6D4C83228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3CA5B7-B303-4AE0-8193-CB493EF59E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7657D-97E5-4FB6-8180-EE3C389D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863" y="1060450"/>
            <a:ext cx="8642350" cy="2255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1AC16D-0BD2-4F38-B543-74B4335F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863" y="3403600"/>
            <a:ext cx="8642350" cy="1565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040BD4-20B8-43B7-BFBD-C3383A738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FF70BE26-A2C4-4430-B273-1BDCE2ABA2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078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34AB4-FC4F-4F86-B24D-91DF1C3A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FEC7C4-7D6D-468C-8CAA-D404847B0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0F5197-DEE4-48B8-A047-1E8112876A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1700ADD7-8456-4691-8D19-78859952E2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89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9B2E72-BABA-4980-B31D-8D54698D3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83600" y="719138"/>
            <a:ext cx="2722563" cy="50101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C0C17C-0AEC-47B0-A2DE-BFA1594EE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5913" y="719138"/>
            <a:ext cx="8015287" cy="50101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D86D0A-1315-45B4-A7DB-E6CB22C21E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D57844C4-CE0E-4D04-9D23-F2F2FEAF94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32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862DC-832C-43F3-B5ED-E20A0FF5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441A9-8CBA-4877-AACC-BA92849A6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2ACB2E-4BC9-43D4-953C-A166E2BD9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5C893A8C-3439-4188-8B4B-A1CFE7C79A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52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15D4C-F2C3-4076-BBFF-38080BCC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1616075"/>
            <a:ext cx="9937750" cy="2695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9ED28D-BC7F-4109-B6A7-DCE45753C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813" y="4337050"/>
            <a:ext cx="9937750" cy="14176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EE1B68-F00E-4690-A506-83B2FE5314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2A71C7CC-4412-4B44-AA5C-54F2F9B1A4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81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C21B6-4BAE-4677-AE12-2395F34E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47BD25-3968-40B9-8AEA-7938BA42C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913" y="1408113"/>
            <a:ext cx="5368925" cy="43211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C886A9-7316-4A84-837A-87F528BD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7238" y="1408113"/>
            <a:ext cx="5368925" cy="43211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D4DBA5-8F8D-4BC0-927D-796405B665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2EC5C090-1AED-43F8-B4F8-A6C29A10A1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608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B212F-E5E0-4F66-B674-A3F8EDFDD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344488"/>
            <a:ext cx="9937750" cy="12525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8FF72-2D61-41A6-A566-8B242EC4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750" y="1589088"/>
            <a:ext cx="48736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8E8BC-5DA8-477B-89C6-4A617CF32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750" y="2366963"/>
            <a:ext cx="4873625" cy="34813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4374AB-43EC-4EF3-B337-D3AB5C00E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2475" y="1589088"/>
            <a:ext cx="4899025" cy="77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262D70-D8F5-4A43-BB43-1507129D3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32475" y="2366963"/>
            <a:ext cx="4899025" cy="34813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CDA9A7-F6B0-4BB2-921A-DD89C3F6F1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99D3EDBC-9C36-4D8A-92D2-249222B1A0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970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9FC9-94AD-4014-BED5-B44677F7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BAF7FC2-56A5-4C4C-8F12-120A064D3A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ED526F89-881E-435F-8EC8-F90A079223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4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00283E7-FB7F-43D1-8381-DD69B8F13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E852404E-FF84-4931-8B1B-72B8C526B2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56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93282-FBDA-45F4-ABCF-B2DF5F5E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C92A88-9772-4B37-A368-ABD83D8E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1AD345-B06E-48CB-B03A-BBF320E74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459031-5BDC-4809-9A39-197988B757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7ECBB814-B800-4CC1-A2E2-3FB6D87C8E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208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23C73-A530-4E24-A829-D5AE149F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31800"/>
            <a:ext cx="3716338" cy="151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245CD8E-918C-4751-8A73-524491E2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9025" y="933450"/>
            <a:ext cx="5832475" cy="4605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99AF4E-7BB5-4F0A-A147-9D90611C4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750" y="1944688"/>
            <a:ext cx="3716338" cy="3600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221EC4-31A2-44B6-A03C-D8F656C713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Slide </a:t>
            </a:r>
            <a:fld id="{3AC033DF-6250-4107-BCA2-F288DA19029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1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grey">
            <a:extLst>
              <a:ext uri="{FF2B5EF4-FFF2-40B4-BE49-F238E27FC236}">
                <a16:creationId xmlns:a16="http://schemas.microsoft.com/office/drawing/2014/main" id="{AC91318A-215D-4E06-973E-F0BDA5681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"/>
            <a:ext cx="11522075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grey">
            <a:extLst>
              <a:ext uri="{FF2B5EF4-FFF2-40B4-BE49-F238E27FC236}">
                <a16:creationId xmlns:a16="http://schemas.microsoft.com/office/drawing/2014/main" id="{507A8F19-A1A6-4CE3-91C1-ACD15CCF7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1038"/>
            <a:ext cx="11522075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431CBEE7-7796-46F3-B516-C1B9A8FD7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719138"/>
            <a:ext cx="10890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099917-CA35-45F8-8829-4F3946E80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1408113"/>
            <a:ext cx="108902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058861-8545-42AA-A0F1-C441877746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21850" y="220663"/>
            <a:ext cx="14827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de-DE" altLang="de-DE" dirty="0"/>
              <a:t>Seite </a:t>
            </a:r>
            <a:fld id="{F49C92BB-5850-4F00-A789-0D5B21B47CC8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1038" name="Picture 14" descr="SAP_GoldPartner_grad_R">
            <a:extLst>
              <a:ext uri="{FF2B5EF4-FFF2-40B4-BE49-F238E27FC236}">
                <a16:creationId xmlns:a16="http://schemas.microsoft.com/office/drawing/2014/main" id="{54246E7D-213C-486D-8E4C-A62F08EDC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13" y="5948363"/>
            <a:ext cx="503237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APCerti_SAP_BusiOne_Integ_CG10_R_pos">
            <a:extLst>
              <a:ext uri="{FF2B5EF4-FFF2-40B4-BE49-F238E27FC236}">
                <a16:creationId xmlns:a16="http://schemas.microsoft.com/office/drawing/2014/main" id="{B80D93A7-C48E-4F5A-97E0-7D2D61E2B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5976938"/>
            <a:ext cx="1625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>
            <a:extLst>
              <a:ext uri="{FF2B5EF4-FFF2-40B4-BE49-F238E27FC236}">
                <a16:creationId xmlns:a16="http://schemas.microsoft.com/office/drawing/2014/main" id="{1B0BC630-44CC-4A69-B67D-15E0C7C6A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5851525"/>
            <a:ext cx="148431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b="1">
                <a:solidFill>
                  <a:srgbClr val="606364"/>
                </a:solidFill>
              </a:rPr>
              <a:t>C.K. Solution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Software engineer office Chris Kroos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Gutenbergstr. 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49479 Ibbenburen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>
                <a:solidFill>
                  <a:srgbClr val="606364"/>
                </a:solidFill>
              </a:rPr>
              <a:t>Germany</a:t>
            </a:r>
          </a:p>
        </p:txBody>
      </p:sp>
      <p:sp>
        <p:nvSpPr>
          <p:cNvPr id="1042" name="Text Box 18">
            <a:extLst>
              <a:ext uri="{FF2B5EF4-FFF2-40B4-BE49-F238E27FC236}">
                <a16:creationId xmlns:a16="http://schemas.microsoft.com/office/drawing/2014/main" id="{CE94A964-3F59-4CCE-B7AB-F6B86064F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5849938"/>
            <a:ext cx="1684337" cy="42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5213" algn="l"/>
                <a:tab pos="2601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b="1" dirty="0">
                <a:solidFill>
                  <a:srgbClr val="606364"/>
                </a:solidFill>
              </a:rPr>
              <a:t>Kontakt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+49 5451 95422-90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mail@cksolution.de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de-DE" altLang="de-DE" sz="600" dirty="0">
                <a:solidFill>
                  <a:srgbClr val="606364"/>
                </a:solidFill>
              </a:rPr>
              <a:t>www.cksolution.de</a:t>
            </a:r>
          </a:p>
        </p:txBody>
      </p:sp>
      <p:pic>
        <p:nvPicPr>
          <p:cNvPr id="1046" name="Picture 22" descr="dark-blue">
            <a:extLst>
              <a:ext uri="{FF2B5EF4-FFF2-40B4-BE49-F238E27FC236}">
                <a16:creationId xmlns:a16="http://schemas.microsoft.com/office/drawing/2014/main" id="{1FAFCB33-809F-43A7-BFF8-48018347C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11522075" cy="7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Text Box 25">
            <a:extLst>
              <a:ext uri="{FF2B5EF4-FFF2-40B4-BE49-F238E27FC236}">
                <a16:creationId xmlns:a16="http://schemas.microsoft.com/office/drawing/2014/main" id="{57032B89-4899-40DB-9906-39CE64C47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14856"/>
            <a:ext cx="29803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ck.solution</a:t>
            </a:r>
            <a:r>
              <a:rPr lang="de-DE" altLang="de-DE" sz="18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Chris Kroos</a:t>
            </a:r>
            <a:endParaRPr lang="de-DE" alt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ADC4550-3978-4B32-AF95-4D7BD95B7E1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-13103"/>
            <a:ext cx="901260" cy="672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Overlock" pitchFamily="2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52E4A5-86D6-45AE-B74F-0B5B57474D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75AA73D9-1114-4FF7-BCB7-74911D7F047F}" type="slidenum">
              <a:rPr lang="de-DE" altLang="de-DE"/>
              <a:pPr/>
              <a:t>1</a:t>
            </a:fld>
            <a:endParaRPr lang="de-DE" altLang="de-DE"/>
          </a:p>
        </p:txBody>
      </p:sp>
      <p:pic>
        <p:nvPicPr>
          <p:cNvPr id="3" name="Grafik 2" descr="Ein Bild, das Person, Mann, darstellend, Kleidung enthält.&#10;&#10;Automatisch generierte Beschreibung">
            <a:extLst>
              <a:ext uri="{FF2B5EF4-FFF2-40B4-BE49-F238E27FC236}">
                <a16:creationId xmlns:a16="http://schemas.microsoft.com/office/drawing/2014/main" id="{D0DB6A7A-FB66-4DD7-80F7-3C94835AE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60" y="1799926"/>
            <a:ext cx="3121152" cy="31211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9D39CC1-65B4-480B-BD7E-559B217E82F6}"/>
              </a:ext>
            </a:extLst>
          </p:cNvPr>
          <p:cNvSpPr txBox="1"/>
          <p:nvPr/>
        </p:nvSpPr>
        <p:spPr>
          <a:xfrm>
            <a:off x="648469" y="2067841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Nico Aupke</a:t>
            </a:r>
          </a:p>
          <a:p>
            <a:r>
              <a:rPr lang="de-DE" dirty="0"/>
              <a:t>Project </a:t>
            </a:r>
            <a:r>
              <a:rPr lang="de-DE" dirty="0" err="1"/>
              <a:t>management</a:t>
            </a:r>
            <a:r>
              <a:rPr lang="de-DE" dirty="0"/>
              <a:t> / support </a:t>
            </a:r>
            <a:r>
              <a:rPr lang="de-DE" dirty="0" err="1"/>
              <a:t>management</a:t>
            </a:r>
            <a:endParaRPr lang="de-DE" dirty="0"/>
          </a:p>
          <a:p>
            <a:endParaRPr lang="de-DE" dirty="0"/>
          </a:p>
          <a:p>
            <a:r>
              <a:rPr lang="de-DE" b="1" dirty="0"/>
              <a:t>C.K. Solution</a:t>
            </a:r>
          </a:p>
          <a:p>
            <a:r>
              <a:rPr lang="de-DE" dirty="0"/>
              <a:t>Nico.Aupke@cksolution.de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Configuration</a:t>
            </a:r>
            <a:r>
              <a:rPr lang="de-DE" sz="2000" b="1" dirty="0"/>
              <a:t> (1/2):</a:t>
            </a:r>
          </a:p>
          <a:p>
            <a:pPr marL="0" indent="0">
              <a:buNone/>
            </a:pPr>
            <a:endParaRPr lang="de-DE" sz="2000" b="1" dirty="0"/>
          </a:p>
          <a:p>
            <a:pPr marL="457200" indent="-457200">
              <a:buAutoNum type="arabicPeriod"/>
            </a:pPr>
            <a:r>
              <a:rPr lang="en-US" sz="2000" dirty="0" err="1"/>
              <a:t>cks.WEB</a:t>
            </a:r>
            <a:r>
              <a:rPr lang="en-US" sz="2000" dirty="0"/>
              <a:t> User: Created + password assignment. </a:t>
            </a:r>
          </a:p>
          <a:p>
            <a:pPr marL="457200" indent="-457200">
              <a:buAutoNum type="arabicPeriod"/>
            </a:pPr>
            <a:r>
              <a:rPr lang="de-DE" sz="2000" dirty="0" err="1"/>
              <a:t>cks.WEB</a:t>
            </a:r>
            <a:r>
              <a:rPr lang="de-DE" sz="2000" dirty="0"/>
              <a:t> Licence </a:t>
            </a:r>
          </a:p>
          <a:p>
            <a:pPr marL="0" indent="0">
              <a:buNone/>
            </a:pPr>
            <a:r>
              <a:rPr lang="de-DE" sz="1600" b="1" i="1" dirty="0"/>
              <a:t>Administration &gt; Licence &gt; </a:t>
            </a:r>
            <a:r>
              <a:rPr lang="de-DE" sz="1600" b="1" i="1" dirty="0" err="1"/>
              <a:t>cks.DMS</a:t>
            </a:r>
            <a:r>
              <a:rPr lang="de-DE" sz="1600" b="1" i="1" dirty="0"/>
              <a:t> License Administration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10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B5F0D64-0128-4284-B26B-19361E3C2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52" y="3142536"/>
            <a:ext cx="5180366" cy="258675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7AF2A42-E0D9-4369-97D9-2238AFF87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818" y="1722549"/>
            <a:ext cx="3628608" cy="401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8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Configuration</a:t>
            </a:r>
            <a:r>
              <a:rPr lang="de-DE" sz="2000" b="1" dirty="0"/>
              <a:t> (2/2):</a:t>
            </a:r>
          </a:p>
          <a:p>
            <a:pPr marL="0" indent="0">
              <a:buNone/>
            </a:pPr>
            <a:endParaRPr lang="de-DE" sz="2000" b="1" dirty="0"/>
          </a:p>
          <a:p>
            <a:pPr marL="457200" indent="-457200">
              <a:buAutoNum type="arabicPeriod"/>
            </a:pPr>
            <a:r>
              <a:rPr lang="en-US" sz="2000" dirty="0" err="1"/>
              <a:t>cks.WEB</a:t>
            </a:r>
            <a:r>
              <a:rPr lang="en-US" sz="2000" dirty="0"/>
              <a:t> Authorization 1:1 as coded in </a:t>
            </a:r>
            <a:r>
              <a:rPr lang="en-US" sz="2000" dirty="0" err="1"/>
              <a:t>cks.DMS</a:t>
            </a:r>
            <a:r>
              <a:rPr lang="en-US" sz="2000" dirty="0"/>
              <a:t>.</a:t>
            </a:r>
          </a:p>
          <a:p>
            <a:pPr marL="457200" indent="-457200">
              <a:buAutoNum type="arabicPeriod"/>
            </a:pPr>
            <a:r>
              <a:rPr lang="en-US" sz="2000" dirty="0"/>
              <a:t>Sync. of the authorizations to </a:t>
            </a:r>
            <a:r>
              <a:rPr lang="en-US" sz="2000" dirty="0" err="1"/>
              <a:t>cks.WEB</a:t>
            </a:r>
            <a:endParaRPr lang="en-US" sz="2000" dirty="0"/>
          </a:p>
          <a:p>
            <a:pPr marL="0" indent="0">
              <a:buNone/>
            </a:pPr>
            <a:r>
              <a:rPr lang="de-DE" sz="1600" b="1" i="1" dirty="0"/>
              <a:t>Administration &gt; System </a:t>
            </a:r>
            <a:r>
              <a:rPr lang="de-DE" sz="1600" b="1" i="1" dirty="0" err="1"/>
              <a:t>Initialisation</a:t>
            </a:r>
            <a:r>
              <a:rPr lang="de-DE" sz="1600" b="1" i="1" dirty="0"/>
              <a:t> &gt; </a:t>
            </a:r>
            <a:r>
              <a:rPr lang="de-DE" sz="1600" b="1" i="1" dirty="0" err="1"/>
              <a:t>Authorisations</a:t>
            </a:r>
            <a:r>
              <a:rPr lang="de-DE" sz="1600" b="1" i="1" dirty="0"/>
              <a:t> &gt; Gen. </a:t>
            </a:r>
            <a:r>
              <a:rPr lang="de-DE" sz="1600" b="1" i="1" dirty="0" err="1"/>
              <a:t>Authorisations</a:t>
            </a:r>
            <a:endParaRPr lang="de-DE" sz="1600" b="1" i="1" dirty="0"/>
          </a:p>
          <a:p>
            <a:pPr marL="0" indent="0">
              <a:buNone/>
            </a:pPr>
            <a:endParaRPr lang="de-DE" sz="1600" b="1" i="1" dirty="0"/>
          </a:p>
          <a:p>
            <a:pPr marL="0" indent="0">
              <a:buNone/>
            </a:pPr>
            <a:r>
              <a:rPr lang="de-DE" sz="2000" dirty="0"/>
              <a:t>3. Additional </a:t>
            </a:r>
            <a:r>
              <a:rPr lang="de-DE" sz="2000" dirty="0" err="1"/>
              <a:t>authorization</a:t>
            </a:r>
            <a:r>
              <a:rPr lang="de-DE" sz="2000" dirty="0"/>
              <a:t> </a:t>
            </a:r>
            <a:r>
              <a:rPr lang="de-DE" sz="2000" dirty="0" err="1"/>
              <a:t>cks.WEB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11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39463DB-B82C-4C58-8E3D-D7482D8F0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205" y="1408113"/>
            <a:ext cx="3000794" cy="405821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4C96545-2611-427F-AE1E-E52F35F5B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45" y="3800435"/>
            <a:ext cx="5410955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SAP </a:t>
            </a:r>
            <a:r>
              <a:rPr lang="de-DE" sz="2000" b="1" dirty="0" err="1"/>
              <a:t>approval</a:t>
            </a:r>
            <a:r>
              <a:rPr lang="de-DE" sz="2000" b="1" dirty="0"/>
              <a:t> </a:t>
            </a:r>
            <a:r>
              <a:rPr lang="de-DE" sz="2000" b="1" dirty="0" err="1"/>
              <a:t>process</a:t>
            </a:r>
            <a:r>
              <a:rPr lang="de-DE" sz="2000" b="1" dirty="0"/>
              <a:t>:</a:t>
            </a:r>
          </a:p>
          <a:p>
            <a:pPr marL="0" indent="0">
              <a:buNone/>
            </a:pPr>
            <a:endParaRPr lang="de-DE" sz="2000" b="1" dirty="0"/>
          </a:p>
          <a:p>
            <a:pPr marL="457200" indent="-457200">
              <a:buAutoNum type="arabicPeriod"/>
            </a:pPr>
            <a:r>
              <a:rPr lang="en-US" sz="2000" dirty="0" err="1"/>
              <a:t>cks.DMS</a:t>
            </a:r>
            <a:r>
              <a:rPr lang="en-US" sz="2000" dirty="0"/>
              <a:t> Server has to be deposited as well</a:t>
            </a:r>
          </a:p>
          <a:p>
            <a:pPr marL="457200" indent="-457200">
              <a:buAutoNum type="arabicPeriod"/>
            </a:pPr>
            <a:r>
              <a:rPr lang="en-US" sz="2000" dirty="0"/>
              <a:t>Indirect Access License is required at least. 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12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3A2902D-1114-4F9B-BBDD-6096F775B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53" y="1511895"/>
            <a:ext cx="3852446" cy="390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4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Website </a:t>
            </a:r>
            <a:r>
              <a:rPr lang="de-DE" sz="2000" b="1" dirty="0" err="1"/>
              <a:t>Structure</a:t>
            </a:r>
            <a:r>
              <a:rPr lang="de-DE" sz="2000" b="1" dirty="0"/>
              <a:t> (1/2):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en-US" sz="2000" dirty="0"/>
              <a:t>Archive view over the complete archive and filter option and search function via keywording.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13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08534F9-B626-4E5D-A315-D20BD9234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605" y="2611449"/>
            <a:ext cx="6167852" cy="277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289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Website </a:t>
            </a:r>
            <a:r>
              <a:rPr lang="de-DE" sz="2000" b="1" dirty="0" err="1"/>
              <a:t>Structure</a:t>
            </a:r>
            <a:r>
              <a:rPr lang="de-DE" sz="2000" b="1" dirty="0"/>
              <a:t> (2/2):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en-US" sz="2000" dirty="0"/>
              <a:t>View of all approval procedures with archive preview and SAP master data.</a:t>
            </a: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14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43F9301-0DFA-4EBE-A04E-859B8CDD3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494" y="2664023"/>
            <a:ext cx="6193086" cy="267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6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Update:</a:t>
            </a:r>
          </a:p>
          <a:p>
            <a:pPr marL="0" indent="0">
              <a:buNone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en-US" sz="2000" dirty="0"/>
              <a:t>Download the latest version of the </a:t>
            </a:r>
            <a:r>
              <a:rPr lang="en-US" sz="2000" dirty="0" err="1"/>
              <a:t>cks.WEB</a:t>
            </a:r>
            <a:r>
              <a:rPr lang="en-US" sz="2000" dirty="0"/>
              <a:t> Admin Tool</a:t>
            </a:r>
          </a:p>
          <a:p>
            <a:pPr marL="457200" indent="-457200">
              <a:buAutoNum type="arabicPeriod"/>
            </a:pPr>
            <a:r>
              <a:rPr lang="en-US" sz="2000" dirty="0"/>
              <a:t>Initiate install function again</a:t>
            </a:r>
            <a:r>
              <a:rPr lang="de-DE" sz="2000" dirty="0"/>
              <a:t>.	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This will download and update the latest </a:t>
            </a:r>
            <a:r>
              <a:rPr lang="en-US" sz="1600" dirty="0" err="1"/>
              <a:t>cks.WEB</a:t>
            </a:r>
            <a:endParaRPr lang="en-US" sz="1600" dirty="0"/>
          </a:p>
          <a:p>
            <a:pPr marL="857250" lvl="1" indent="-457200">
              <a:buAutoNum type="arabicPeriod"/>
            </a:pPr>
            <a:r>
              <a:rPr lang="en-US" sz="1600" dirty="0"/>
              <a:t>This will download and update the latest </a:t>
            </a:r>
            <a:r>
              <a:rPr lang="en-US" sz="1600" dirty="0" err="1"/>
              <a:t>cks.API</a:t>
            </a:r>
            <a:endParaRPr lang="en-US" sz="1600" dirty="0"/>
          </a:p>
          <a:p>
            <a:pPr marL="857250" lvl="1" indent="-457200">
              <a:buAutoNum type="arabicPeriod"/>
            </a:pPr>
            <a:endParaRPr lang="de-DE" sz="1600" dirty="0"/>
          </a:p>
          <a:p>
            <a:pPr marL="457200" indent="-457200">
              <a:buAutoNum type="arabicPeriod"/>
            </a:pPr>
            <a:r>
              <a:rPr lang="en-US" sz="2000" dirty="0" err="1"/>
              <a:t>cks.WEB</a:t>
            </a:r>
            <a:r>
              <a:rPr lang="en-US" sz="2000" dirty="0"/>
              <a:t> services are restarted automatically afterwards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15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75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1854A-B635-4F75-AB4B-C156D63D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19AC1C-4201-4C3E-BAD0-A078AB7E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Exam</a:t>
            </a:r>
            <a:r>
              <a:rPr lang="de-DE" sz="2000" b="1" dirty="0"/>
              <a:t> link :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1C40BD-BC6F-4DE2-9851-625FCA67A3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443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A2CA9-AF28-4226-A8F4-540935A5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Course </a:t>
            </a:r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9256C4-1A07-4D2B-B265-A933B838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The </a:t>
            </a:r>
            <a:r>
              <a:rPr lang="de-DE" sz="2000" b="1" dirty="0" err="1"/>
              <a:t>following</a:t>
            </a:r>
            <a:r>
              <a:rPr lang="de-DE" sz="2000" b="1" dirty="0"/>
              <a:t> </a:t>
            </a:r>
            <a:r>
              <a:rPr lang="de-DE" sz="2000" b="1" dirty="0" err="1"/>
              <a:t>structure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cks.DIGITAL</a:t>
            </a:r>
            <a:r>
              <a:rPr lang="de-DE" sz="2000" dirty="0"/>
              <a:t> 4.0 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cks.DMS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cks.ADC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sz="2000" dirty="0" err="1"/>
              <a:t>cks.RUN</a:t>
            </a:r>
            <a:endParaRPr lang="de-DE" sz="2000" dirty="0"/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b="1" dirty="0"/>
              <a:t>- </a:t>
            </a:r>
            <a:r>
              <a:rPr lang="de-DE" sz="2000" b="1" dirty="0" err="1"/>
              <a:t>cks.WEB</a:t>
            </a: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en-US" sz="2000" dirty="0"/>
              <a:t>After that online course exam.</a:t>
            </a:r>
            <a:r>
              <a:rPr lang="de-DE" sz="2000" dirty="0"/>
              <a:t>					</a:t>
            </a:r>
            <a:endParaRPr lang="de-DE" sz="1800" i="1" dirty="0"/>
          </a:p>
          <a:p>
            <a:pPr marL="514350" indent="-514350">
              <a:buFontTx/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1800" i="1" dirty="0"/>
          </a:p>
          <a:p>
            <a:pPr marL="514350" indent="-514350">
              <a:buAutoNum type="arabicPeriod"/>
            </a:pPr>
            <a:endParaRPr lang="de-DE" sz="2400" i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743047-B00F-4656-9E41-AF053280B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2</a:t>
            </a:fld>
            <a:endParaRPr lang="de-DE" alt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9933A13-5AAC-4F32-AC24-6ED1CBF64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41" y="1727919"/>
            <a:ext cx="397261" cy="32669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5EF389-1A07-4024-99C3-6B907D6F8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41" y="2159967"/>
            <a:ext cx="397261" cy="32669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257FCA-2B6A-4E86-9B59-A8529495A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053" y="2590566"/>
            <a:ext cx="397261" cy="32669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763FD2A-F2E0-488E-AA62-54C40B671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869" y="1439887"/>
            <a:ext cx="6771676" cy="382146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714E7885-BE35-4DE3-9A78-03D184EFF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053" y="2910372"/>
            <a:ext cx="397261" cy="32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1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E6F8B-912B-46E8-BC5D-07A3D0E0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17A36A-4215-4899-8DF2-4622F9D53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Agenda </a:t>
            </a:r>
            <a:r>
              <a:rPr lang="de-DE" sz="2000" b="1" dirty="0" err="1"/>
              <a:t>cks.WEB</a:t>
            </a:r>
            <a:r>
              <a:rPr lang="de-DE" sz="2000" b="1" dirty="0"/>
              <a:t>:</a:t>
            </a:r>
          </a:p>
          <a:p>
            <a:pPr marL="0" indent="0">
              <a:buNone/>
            </a:pPr>
            <a:r>
              <a:rPr lang="de-DE" sz="2000" dirty="0"/>
              <a:t>					</a:t>
            </a:r>
            <a:endParaRPr lang="de-DE" sz="1800" i="1" dirty="0"/>
          </a:p>
          <a:p>
            <a:pPr marL="514350" indent="-514350">
              <a:buAutoNum type="arabicPeriod"/>
            </a:pPr>
            <a:r>
              <a:rPr lang="de-DE" sz="2000" dirty="0" err="1"/>
              <a:t>Practical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					</a:t>
            </a:r>
          </a:p>
          <a:p>
            <a:pPr marL="514350" indent="-514350">
              <a:buAutoNum type="arabicPeriod"/>
            </a:pPr>
            <a:r>
              <a:rPr lang="de-DE" sz="2000" dirty="0" err="1"/>
              <a:t>Requirements</a:t>
            </a:r>
            <a:r>
              <a:rPr lang="de-DE" sz="2000" dirty="0"/>
              <a:t>					</a:t>
            </a:r>
          </a:p>
          <a:p>
            <a:pPr marL="514350" indent="-514350">
              <a:buAutoNum type="arabicPeriod"/>
            </a:pPr>
            <a:r>
              <a:rPr lang="de-DE" sz="2000" dirty="0"/>
              <a:t>Installation </a:t>
            </a:r>
          </a:p>
          <a:p>
            <a:pPr marL="514350" indent="-514350">
              <a:buAutoNum type="arabicPeriod"/>
            </a:pPr>
            <a:r>
              <a:rPr lang="de-DE" sz="2000" dirty="0" err="1"/>
              <a:t>Configuration</a:t>
            </a:r>
            <a:r>
              <a:rPr lang="de-DE" sz="2000" dirty="0"/>
              <a:t> </a:t>
            </a:r>
            <a:r>
              <a:rPr lang="de-DE" sz="2000" dirty="0" err="1"/>
              <a:t>cks.WEB</a:t>
            </a:r>
            <a:r>
              <a:rPr lang="de-DE" sz="2000" dirty="0"/>
              <a:t> &gt; SAP </a:t>
            </a:r>
            <a:r>
              <a:rPr lang="de-DE" sz="2000" dirty="0" err="1"/>
              <a:t>approval</a:t>
            </a:r>
            <a:r>
              <a:rPr lang="de-DE" sz="2000" dirty="0"/>
              <a:t> </a:t>
            </a:r>
            <a:r>
              <a:rPr lang="de-DE" sz="2000" dirty="0" err="1"/>
              <a:t>procedure</a:t>
            </a:r>
            <a:endParaRPr lang="de-DE" sz="2000" dirty="0"/>
          </a:p>
          <a:p>
            <a:pPr marL="514350" indent="-514350">
              <a:buAutoNum type="arabicPeriod"/>
            </a:pPr>
            <a:r>
              <a:rPr lang="de-DE" sz="2000" dirty="0"/>
              <a:t>Setup </a:t>
            </a:r>
            <a:r>
              <a:rPr lang="de-DE" sz="2000" dirty="0" err="1"/>
              <a:t>cks.WEB</a:t>
            </a:r>
            <a:r>
              <a:rPr lang="de-DE" sz="2000" dirty="0"/>
              <a:t>					</a:t>
            </a:r>
          </a:p>
          <a:p>
            <a:pPr marL="514350" indent="-514350">
              <a:buAutoNum type="arabicPeriod"/>
            </a:pPr>
            <a:r>
              <a:rPr lang="de-DE" sz="2000" dirty="0"/>
              <a:t>Update </a:t>
            </a:r>
            <a:r>
              <a:rPr lang="de-DE" sz="2000" dirty="0" err="1"/>
              <a:t>cks.WEB</a:t>
            </a:r>
            <a:r>
              <a:rPr lang="de-DE" sz="2000" dirty="0"/>
              <a:t> </a:t>
            </a:r>
            <a:r>
              <a:rPr lang="de-DE" sz="1600" dirty="0"/>
              <a:t>			</a:t>
            </a:r>
            <a:r>
              <a:rPr lang="de-DE" sz="1200" dirty="0"/>
              <a:t>	</a:t>
            </a:r>
          </a:p>
          <a:p>
            <a:pPr marL="514350" indent="-514350">
              <a:buAutoNum type="arabicPeriod"/>
            </a:pPr>
            <a:endParaRPr lang="de-DE" sz="12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1538C3-9411-4532-8988-5A8661068E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3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ECAC17-7ED6-4E6F-9B31-691B95C3F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4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Practical</a:t>
            </a:r>
            <a:r>
              <a:rPr lang="de-DE" sz="2000" b="1" dirty="0"/>
              <a:t> </a:t>
            </a:r>
            <a:r>
              <a:rPr lang="de-DE" sz="2000" b="1" dirty="0" err="1"/>
              <a:t>use</a:t>
            </a:r>
            <a:r>
              <a:rPr lang="de-DE" sz="2000" b="1" dirty="0"/>
              <a:t>: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Part 1: </a:t>
            </a:r>
          </a:p>
          <a:p>
            <a:pPr>
              <a:buFontTx/>
              <a:buChar char="-"/>
            </a:pPr>
            <a:r>
              <a:rPr lang="en-US" sz="2000" dirty="0"/>
              <a:t>Archive accessible from anywhere (web browser) for e.g. tax consultant / sales staff.</a:t>
            </a:r>
          </a:p>
          <a:p>
            <a:pPr>
              <a:buFontTx/>
              <a:buChar char="-"/>
            </a:pPr>
            <a:r>
              <a:rPr lang="en-US" sz="2000" dirty="0"/>
              <a:t>New versions of documents can be uploaded. </a:t>
            </a: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Part 2: </a:t>
            </a:r>
          </a:p>
          <a:p>
            <a:pPr marL="0" indent="0">
              <a:buNone/>
            </a:pPr>
            <a:r>
              <a:rPr lang="de-DE" sz="2000" dirty="0"/>
              <a:t>- </a:t>
            </a:r>
            <a:r>
              <a:rPr lang="en-US" sz="2000" dirty="0"/>
              <a:t>SAP approval procedure without SAP B1 Client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4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1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 err="1"/>
              <a:t>Prerequisite</a:t>
            </a:r>
            <a:r>
              <a:rPr lang="de-DE" sz="2000" b="1" dirty="0"/>
              <a:t>:</a:t>
            </a:r>
          </a:p>
          <a:p>
            <a:pPr marL="0" indent="0">
              <a:buNone/>
            </a:pPr>
            <a:endParaRPr lang="de-DE" sz="2000" dirty="0"/>
          </a:p>
          <a:p>
            <a:pPr>
              <a:buFontTx/>
              <a:buChar char="-"/>
            </a:pPr>
            <a:r>
              <a:rPr lang="en-US" sz="2000" dirty="0" err="1"/>
              <a:t>cks.DMS</a:t>
            </a:r>
            <a:r>
              <a:rPr lang="en-US" sz="2000" dirty="0"/>
              <a:t> must be installed as of version 7.7.0.0</a:t>
            </a:r>
          </a:p>
          <a:p>
            <a:pPr>
              <a:buFontTx/>
              <a:buChar char="-"/>
            </a:pPr>
            <a:r>
              <a:rPr lang="it-IT" sz="2000" dirty="0"/>
              <a:t>Pure </a:t>
            </a:r>
            <a:r>
              <a:rPr lang="it-IT" sz="2000" dirty="0" err="1"/>
              <a:t>document</a:t>
            </a:r>
            <a:r>
              <a:rPr lang="it-IT" sz="2000" dirty="0"/>
              <a:t> </a:t>
            </a:r>
            <a:r>
              <a:rPr lang="it-IT" sz="2000" dirty="0" err="1"/>
              <a:t>view</a:t>
            </a:r>
            <a:r>
              <a:rPr lang="it-IT" sz="2000" dirty="0"/>
              <a:t> / SAP </a:t>
            </a:r>
            <a:r>
              <a:rPr lang="it-IT" sz="2000" dirty="0" err="1"/>
              <a:t>approval</a:t>
            </a:r>
            <a:r>
              <a:rPr lang="it-IT" sz="2000" dirty="0"/>
              <a:t> </a:t>
            </a:r>
            <a:r>
              <a:rPr lang="it-IT" sz="2000" dirty="0" err="1"/>
              <a:t>process</a:t>
            </a:r>
            <a:r>
              <a:rPr lang="it-IT" sz="2000" dirty="0"/>
              <a:t>? </a:t>
            </a:r>
          </a:p>
          <a:p>
            <a:pPr>
              <a:buFontTx/>
              <a:buChar char="-"/>
            </a:pPr>
            <a:r>
              <a:rPr lang="en-US" sz="2000" dirty="0"/>
              <a:t>SAP approval procedure: At least 1 Indirect Access License</a:t>
            </a:r>
          </a:p>
          <a:p>
            <a:pPr>
              <a:buFontTx/>
              <a:buChar char="-"/>
            </a:pPr>
            <a:r>
              <a:rPr lang="en-US" sz="2000" dirty="0"/>
              <a:t>DNS name must be reachable (important for the certificate)</a:t>
            </a:r>
          </a:p>
          <a:p>
            <a:pPr>
              <a:buFontTx/>
              <a:buChar char="-"/>
            </a:pPr>
            <a:r>
              <a:rPr lang="de-DE" sz="2000" dirty="0"/>
              <a:t>External </a:t>
            </a:r>
            <a:r>
              <a:rPr lang="de-DE" sz="2000" dirty="0" err="1"/>
              <a:t>port</a:t>
            </a:r>
            <a:r>
              <a:rPr lang="de-DE" sz="2000" dirty="0"/>
              <a:t> </a:t>
            </a:r>
            <a:r>
              <a:rPr lang="de-DE" sz="2000" dirty="0" err="1"/>
              <a:t>shares</a:t>
            </a:r>
            <a:r>
              <a:rPr lang="de-DE" sz="2000" dirty="0"/>
              <a:t> (Port: 5001 (http </a:t>
            </a:r>
            <a:r>
              <a:rPr lang="de-DE" sz="2000" dirty="0" err="1"/>
              <a:t>cks.WEB</a:t>
            </a:r>
            <a:r>
              <a:rPr lang="de-DE" sz="2000" dirty="0"/>
              <a:t>) / 5002 (https </a:t>
            </a:r>
            <a:r>
              <a:rPr lang="de-DE" sz="2000" dirty="0" err="1"/>
              <a:t>cks.WEB</a:t>
            </a:r>
            <a:r>
              <a:rPr lang="de-DE" sz="2000" dirty="0"/>
              <a:t>) / 5003 (http </a:t>
            </a:r>
            <a:r>
              <a:rPr lang="de-DE" sz="2000" dirty="0" err="1"/>
              <a:t>cks.API</a:t>
            </a:r>
            <a:r>
              <a:rPr lang="de-DE" sz="2000" dirty="0"/>
              <a:t>) / 5004 https </a:t>
            </a:r>
            <a:r>
              <a:rPr lang="de-DE" sz="2000" dirty="0" err="1"/>
              <a:t>cks.API</a:t>
            </a:r>
            <a:r>
              <a:rPr lang="de-DE" sz="2000" dirty="0"/>
              <a:t>) - NGINX </a:t>
            </a:r>
            <a:r>
              <a:rPr lang="de-DE" sz="2000" dirty="0" err="1"/>
              <a:t>ports</a:t>
            </a:r>
            <a:endParaRPr lang="de-DE" sz="2000" dirty="0"/>
          </a:p>
          <a:p>
            <a:pPr>
              <a:buFontTx/>
              <a:buChar char="-"/>
            </a:pPr>
            <a:r>
              <a:rPr lang="fr-FR" sz="2000" dirty="0" err="1"/>
              <a:t>Internal</a:t>
            </a:r>
            <a:r>
              <a:rPr lang="fr-FR" sz="2000" dirty="0"/>
              <a:t> port usage (port 5005 - communication NGINX &gt; </a:t>
            </a:r>
            <a:r>
              <a:rPr lang="fr-FR" sz="2000" dirty="0" err="1"/>
              <a:t>cks.API</a:t>
            </a:r>
            <a:r>
              <a:rPr lang="fr-FR" sz="2000" dirty="0"/>
              <a:t>) </a:t>
            </a:r>
          </a:p>
          <a:p>
            <a:pPr>
              <a:buFontTx/>
              <a:buChar char="-"/>
            </a:pPr>
            <a:r>
              <a:rPr lang="de-DE" sz="2000" dirty="0"/>
              <a:t>Webbrowser support: Google Chrome / Microsoft Edge / Mozilla Firefox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5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5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Installation 1/4:</a:t>
            </a:r>
          </a:p>
          <a:p>
            <a:pPr marL="0" indent="0">
              <a:buNone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en-US" sz="2000" dirty="0"/>
              <a:t>Download </a:t>
            </a:r>
            <a:r>
              <a:rPr lang="en-US" sz="2000" dirty="0" err="1"/>
              <a:t>cks.WEB</a:t>
            </a:r>
            <a:r>
              <a:rPr lang="en-US" sz="2000" dirty="0"/>
              <a:t> Admin Tool</a:t>
            </a:r>
          </a:p>
          <a:p>
            <a:pPr marL="457200" indent="-457200">
              <a:buAutoNum type="arabicPeriod"/>
            </a:pPr>
            <a:r>
              <a:rPr lang="en-US" sz="2000" dirty="0"/>
              <a:t>Execute the cks.WEB.Admin.Tool.exe file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6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261C6D1-7917-4383-A541-D1AFD20B9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677" y="2985164"/>
            <a:ext cx="5129929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3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Installation 2/4:</a:t>
            </a:r>
          </a:p>
          <a:p>
            <a:pPr marL="0" indent="0">
              <a:buNone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en-US" sz="2000" dirty="0"/>
              <a:t>Which components should be installed?</a:t>
            </a:r>
          </a:p>
          <a:p>
            <a:pPr marL="457200" indent="-457200">
              <a:buAutoNum type="arabicPeriod"/>
            </a:pPr>
            <a:r>
              <a:rPr lang="en-US" sz="2000" dirty="0"/>
              <a:t>Where should the program data be stored?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7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261C6D1-7917-4383-A541-D1AFD20B9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677" y="2985164"/>
            <a:ext cx="5129929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2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Installation 3/4:</a:t>
            </a:r>
          </a:p>
          <a:p>
            <a:pPr marL="0" indent="0">
              <a:buNone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en-US" sz="2000" dirty="0"/>
              <a:t>What type of certificate (HTTPS) to create</a:t>
            </a:r>
            <a:r>
              <a:rPr lang="de-DE" sz="2000" dirty="0"/>
              <a:t>?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Self-signed certificate (Like SAP)</a:t>
            </a:r>
          </a:p>
          <a:p>
            <a:pPr marL="857250" lvl="1" indent="-457200">
              <a:buAutoNum type="arabicPeriod"/>
            </a:pPr>
            <a:r>
              <a:rPr lang="en-US" sz="1600" dirty="0"/>
              <a:t>Customer has own certificate</a:t>
            </a: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8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80E5E8E-1CBE-47C2-B00C-25BC1B1C7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677" y="3081651"/>
            <a:ext cx="4769889" cy="249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3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79F9E-3785-4334-97FC-DFAF400E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cks.WEB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0FEB33-F79F-4C5F-BFBA-0149E61B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Installation 4/4:</a:t>
            </a:r>
          </a:p>
          <a:p>
            <a:pPr marL="0" indent="0">
              <a:buNone/>
            </a:pPr>
            <a:endParaRPr lang="de-DE" sz="2000" dirty="0"/>
          </a:p>
          <a:p>
            <a:pPr marL="457200" indent="-457200">
              <a:buAutoNum type="arabicPeriod"/>
            </a:pPr>
            <a:r>
              <a:rPr lang="en-US" sz="2000" dirty="0"/>
              <a:t>Linking SAP databases with the </a:t>
            </a:r>
            <a:r>
              <a:rPr lang="en-US" sz="2000" dirty="0" err="1"/>
              <a:t>cks.WEB</a:t>
            </a:r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Which domains / ports are relevant?</a:t>
            </a:r>
            <a:endParaRPr lang="de-DE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70A276-DFE2-4C6D-82EE-AA4BA186D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altLang="de-DE"/>
              <a:t>Slide </a:t>
            </a:r>
            <a:fld id="{5C893A8C-3439-4188-8B4B-A1CFE7C79A45}" type="slidenum">
              <a:rPr lang="de-DE" altLang="de-DE" smtClean="0"/>
              <a:pPr/>
              <a:t>9</a:t>
            </a:fld>
            <a:endParaRPr lang="de-DE" alt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73587E2-666B-4DC5-B3F5-332A324C6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541" y="4328377"/>
            <a:ext cx="1039491" cy="13823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C157F8A-4579-4C9F-B245-9069EB589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669" y="3006385"/>
            <a:ext cx="5053157" cy="264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2458"/>
      </p:ext>
    </p:extLst>
  </p:cSld>
  <p:clrMapOvr>
    <a:masterClrMapping/>
  </p:clrMapOvr>
</p:sld>
</file>

<file path=ppt/theme/theme1.xml><?xml version="1.0" encoding="utf-8"?>
<a:theme xmlns:a="http://schemas.openxmlformats.org/drawingml/2006/main" name="2018-08-23 master EN">
  <a:themeElements>
    <a:clrScheme name="2018-08-23 master 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8-08-23 master EN">
      <a:majorFont>
        <a:latin typeface="Overlock"/>
        <a:ea typeface=""/>
        <a:cs typeface="Arial"/>
      </a:majorFont>
      <a:minorFont>
        <a:latin typeface="Overlo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018-08-23 master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8-08-23 master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8-08-23 master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2018-08-23 master EN</Template>
  <TotalTime>0</TotalTime>
  <Words>590</Words>
  <Application>Microsoft Office PowerPoint</Application>
  <PresentationFormat>Benutzerdefiniert</PresentationFormat>
  <Paragraphs>129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Overlock</vt:lpstr>
      <vt:lpstr>2018-08-23 master EN</vt:lpstr>
      <vt:lpstr>PowerPoint-Präsentation</vt:lpstr>
      <vt:lpstr>Course structure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cks.WEB</vt:lpstr>
      <vt:lpstr>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Aupke</dc:creator>
  <cp:lastModifiedBy>Nico Aupke</cp:lastModifiedBy>
  <cp:revision>145</cp:revision>
  <dcterms:created xsi:type="dcterms:W3CDTF">2019-10-09T07:26:11Z</dcterms:created>
  <dcterms:modified xsi:type="dcterms:W3CDTF">2022-02-03T08:58:39Z</dcterms:modified>
</cp:coreProperties>
</file>