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8" r:id="rId3"/>
    <p:sldId id="275" r:id="rId4"/>
    <p:sldId id="271" r:id="rId5"/>
    <p:sldId id="287" r:id="rId6"/>
    <p:sldId id="318" r:id="rId7"/>
    <p:sldId id="320" r:id="rId8"/>
    <p:sldId id="321" r:id="rId9"/>
    <p:sldId id="322" r:id="rId10"/>
    <p:sldId id="323" r:id="rId11"/>
    <p:sldId id="324" r:id="rId12"/>
    <p:sldId id="325" r:id="rId13"/>
    <p:sldId id="328" r:id="rId14"/>
    <p:sldId id="327" r:id="rId15"/>
    <p:sldId id="329" r:id="rId16"/>
    <p:sldId id="330" r:id="rId17"/>
    <p:sldId id="331" r:id="rId18"/>
    <p:sldId id="334" r:id="rId19"/>
    <p:sldId id="335" r:id="rId20"/>
    <p:sldId id="336" r:id="rId21"/>
    <p:sldId id="337" r:id="rId22"/>
    <p:sldId id="333" r:id="rId23"/>
    <p:sldId id="338" r:id="rId24"/>
  </p:sldIdLst>
  <p:sldSz cx="11522075" cy="6480175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 Aupke" initials="NA" lastIdx="1" clrIdx="0">
    <p:extLst>
      <p:ext uri="{19B8F6BF-5375-455C-9EA6-DF929625EA0E}">
        <p15:presenceInfo xmlns:p15="http://schemas.microsoft.com/office/powerpoint/2012/main" userId="S::Nico.Aupke@cksolution.de::7ff1fe1e-e4fd-4b8d-944c-12eaf8701bf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364"/>
    <a:srgbClr val="E8E8E8"/>
    <a:srgbClr val="DCDCDC"/>
    <a:srgbClr val="314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44" autoAdjust="0"/>
    <p:restoredTop sz="97449" autoAdjust="0"/>
  </p:normalViewPr>
  <p:slideViewPr>
    <p:cSldViewPr>
      <p:cViewPr varScale="1">
        <p:scale>
          <a:sx n="172" d="100"/>
          <a:sy n="172" d="100"/>
        </p:scale>
        <p:origin x="75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AF5828E-5983-475A-B5D7-BA2C446188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2FD789B-8B86-4BC3-9414-BF57CFDE5D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EA9C546-69E3-4440-82A0-A51A8649531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312C442-BEB7-4790-B2DD-6D665CCC0D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515CDD5-2BDA-406F-8C9F-0F0DC66EF4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82E7CB5-CF66-41ED-92FD-6D4C832287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3CA5B7-B303-4AE0-8193-CB493EF59ED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7657D-97E5-4FB6-8180-EE3C389D2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863" y="1060450"/>
            <a:ext cx="8642350" cy="2255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1AC16D-0BD2-4F38-B543-74B4335FA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863" y="3403600"/>
            <a:ext cx="8642350" cy="1565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040BD4-20B8-43B7-BFBD-C3383A7383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FF70BE26-A2C4-4430-B273-1BDCE2ABA2A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078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34AB4-FC4F-4F86-B24D-91DF1C3AB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FEC7C4-7D6D-468C-8CAA-D404847B0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0F5197-DEE4-48B8-A047-1E8112876A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1700ADD7-8456-4691-8D19-78859952E2E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898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09B2E72-BABA-4980-B31D-8D54698D3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83600" y="719138"/>
            <a:ext cx="2722563" cy="50101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C0C17C-0AEC-47B0-A2DE-BFA1594EE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5913" y="719138"/>
            <a:ext cx="8015287" cy="50101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D86D0A-1315-45B4-A7DB-E6CB22C21E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D57844C4-CE0E-4D04-9D23-F2F2FEAF94E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4322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862DC-832C-43F3-B5ED-E20A0FF5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E441A9-8CBA-4877-AACC-BA92849A6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62ACB2E-4BC9-43D4-953C-A166E2BD95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5C893A8C-3439-4188-8B4B-A1CFE7C79A4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525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15D4C-F2C3-4076-BBFF-38080BCCD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1616075"/>
            <a:ext cx="9937750" cy="26955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9ED28D-BC7F-4109-B6A7-DCE45753C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813" y="4337050"/>
            <a:ext cx="9937750" cy="14176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EE1B68-F00E-4690-A506-83B2FE5314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2A71C7CC-4412-4B44-AA5C-54F2F9B1A4A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1818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FC21B6-4BAE-4677-AE12-2395F34EE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47BD25-3968-40B9-8AEA-7938BA42C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5913" y="1408113"/>
            <a:ext cx="5368925" cy="43211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C886A9-7316-4A84-837A-87F528BD2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7238" y="1408113"/>
            <a:ext cx="5368925" cy="43211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D4DBA5-8F8D-4BC0-927D-796405B665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2EC5C090-1AED-43F8-B4F8-A6C29A10A16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6608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8B212F-E5E0-4F66-B674-A3F8EDFDD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344488"/>
            <a:ext cx="9937750" cy="125253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D8FF72-2D61-41A6-A566-8B242EC42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3750" y="1589088"/>
            <a:ext cx="48736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68E8BC-5DA8-477B-89C6-4A617CF32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750" y="2366963"/>
            <a:ext cx="4873625" cy="34813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64374AB-43EC-4EF3-B337-D3AB5C00E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32475" y="1589088"/>
            <a:ext cx="48990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F262D70-D8F5-4A43-BB43-1507129D31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32475" y="2366963"/>
            <a:ext cx="4899025" cy="34813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CDA9A7-F6B0-4BB2-921A-DD89C3F6F1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99D3EDBC-9C36-4D8A-92D2-249222B1A05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970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DF9FC9-94AD-4014-BED5-B44677F7C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BAF7FC2-56A5-4C4C-8F12-120A064D3A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ED526F89-881E-435F-8EC8-F90A079223D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641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00283E7-FB7F-43D1-8381-DD69B8F137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E852404E-FF84-4931-8B1B-72B8C526B21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956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C93282-FBDA-45F4-ABCF-B2DF5F5E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431800"/>
            <a:ext cx="3716338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C92A88-9772-4B37-A368-ABD83D8EC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9025" y="933450"/>
            <a:ext cx="5832475" cy="4605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11AD345-B06E-48CB-B03A-BBF320E74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3750" y="1944688"/>
            <a:ext cx="3716338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459031-5BDC-4809-9A39-197988B757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7ECBB814-B800-4CC1-A2E2-3FB6D87C8E1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2208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23C73-A530-4E24-A829-D5AE149F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431800"/>
            <a:ext cx="3716338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245CD8E-918C-4751-8A73-524491E2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99025" y="933450"/>
            <a:ext cx="5832475" cy="4605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99AF4E-7BB5-4F0A-A147-9D90611C4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3750" y="1944688"/>
            <a:ext cx="3716338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221EC4-31A2-44B6-A03C-D8F656C713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3AC033DF-6250-4107-BCA2-F288DA19029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14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 descr="grey">
            <a:extLst>
              <a:ext uri="{FF2B5EF4-FFF2-40B4-BE49-F238E27FC236}">
                <a16:creationId xmlns:a16="http://schemas.microsoft.com/office/drawing/2014/main" id="{AC91318A-215D-4E06-973E-F0BDA5681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"/>
            <a:ext cx="11522075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grey">
            <a:extLst>
              <a:ext uri="{FF2B5EF4-FFF2-40B4-BE49-F238E27FC236}">
                <a16:creationId xmlns:a16="http://schemas.microsoft.com/office/drawing/2014/main" id="{507A8F19-A1A6-4CE3-91C1-ACD15CCF7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1038"/>
            <a:ext cx="11522075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431CBEE7-7796-46F3-B516-C1B9A8FD7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719138"/>
            <a:ext cx="108902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099917-CA35-45F8-8829-4F3946E80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15913" y="1408113"/>
            <a:ext cx="108902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058861-8545-42AA-A0F1-C441877746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21850" y="220663"/>
            <a:ext cx="14827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de-DE" altLang="de-DE" dirty="0"/>
              <a:t>Seite </a:t>
            </a:r>
            <a:fld id="{F49C92BB-5850-4F00-A789-0D5B21B47CC8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pic>
        <p:nvPicPr>
          <p:cNvPr id="1038" name="Picture 14" descr="SAP_GoldPartner_grad_R">
            <a:extLst>
              <a:ext uri="{FF2B5EF4-FFF2-40B4-BE49-F238E27FC236}">
                <a16:creationId xmlns:a16="http://schemas.microsoft.com/office/drawing/2014/main" id="{54246E7D-213C-486D-8E4C-A62F08EDC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013" y="5948363"/>
            <a:ext cx="503237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APCerti_SAP_BusiOne_Integ_CG10_R_pos">
            <a:extLst>
              <a:ext uri="{FF2B5EF4-FFF2-40B4-BE49-F238E27FC236}">
                <a16:creationId xmlns:a16="http://schemas.microsoft.com/office/drawing/2014/main" id="{B80D93A7-C48E-4F5A-97E0-7D2D61E2B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5976938"/>
            <a:ext cx="16256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Text Box 17">
            <a:extLst>
              <a:ext uri="{FF2B5EF4-FFF2-40B4-BE49-F238E27FC236}">
                <a16:creationId xmlns:a16="http://schemas.microsoft.com/office/drawing/2014/main" id="{1B0BC630-44CC-4A69-B67D-15E0C7C6A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5851525"/>
            <a:ext cx="14843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 b="1">
                <a:solidFill>
                  <a:srgbClr val="606364"/>
                </a:solidFill>
              </a:rPr>
              <a:t>C.K. Solution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>
                <a:solidFill>
                  <a:srgbClr val="606364"/>
                </a:solidFill>
              </a:rPr>
              <a:t>Software engineer office Chris Kroos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>
                <a:solidFill>
                  <a:srgbClr val="606364"/>
                </a:solidFill>
              </a:rPr>
              <a:t>Gutenbergstr. 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>
                <a:solidFill>
                  <a:srgbClr val="606364"/>
                </a:solidFill>
              </a:rPr>
              <a:t>49479 Ibbenburen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>
                <a:solidFill>
                  <a:srgbClr val="606364"/>
                </a:solidFill>
              </a:rPr>
              <a:t>Germany</a:t>
            </a:r>
          </a:p>
        </p:txBody>
      </p:sp>
      <p:sp>
        <p:nvSpPr>
          <p:cNvPr id="1042" name="Text Box 18">
            <a:extLst>
              <a:ext uri="{FF2B5EF4-FFF2-40B4-BE49-F238E27FC236}">
                <a16:creationId xmlns:a16="http://schemas.microsoft.com/office/drawing/2014/main" id="{CE94A964-3F59-4CCE-B7AB-F6B86064F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5849938"/>
            <a:ext cx="1684337" cy="42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 b="1" dirty="0">
                <a:solidFill>
                  <a:srgbClr val="606364"/>
                </a:solidFill>
              </a:rPr>
              <a:t>Kontakt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 dirty="0">
                <a:solidFill>
                  <a:srgbClr val="606364"/>
                </a:solidFill>
              </a:rPr>
              <a:t>+49 5451 95422-90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 dirty="0">
                <a:solidFill>
                  <a:srgbClr val="606364"/>
                </a:solidFill>
              </a:rPr>
              <a:t>mail@cksolution.de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 dirty="0">
                <a:solidFill>
                  <a:srgbClr val="606364"/>
                </a:solidFill>
              </a:rPr>
              <a:t>www.cksolution.de</a:t>
            </a:r>
          </a:p>
        </p:txBody>
      </p:sp>
      <p:pic>
        <p:nvPicPr>
          <p:cNvPr id="1046" name="Picture 22" descr="dark-blue">
            <a:extLst>
              <a:ext uri="{FF2B5EF4-FFF2-40B4-BE49-F238E27FC236}">
                <a16:creationId xmlns:a16="http://schemas.microsoft.com/office/drawing/2014/main" id="{1FAFCB33-809F-43A7-BFF8-48018347C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63"/>
            <a:ext cx="11522075" cy="7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9" name="Text Box 25">
            <a:extLst>
              <a:ext uri="{FF2B5EF4-FFF2-40B4-BE49-F238E27FC236}">
                <a16:creationId xmlns:a16="http://schemas.microsoft.com/office/drawing/2014/main" id="{57032B89-4899-40DB-9906-39CE64C47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114856"/>
            <a:ext cx="29803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ck.solution</a:t>
            </a:r>
            <a:r>
              <a:rPr lang="de-DE" altLang="de-DE" sz="1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Chris Kroos</a:t>
            </a:r>
            <a:endParaRPr lang="de-DE" alt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4ADC4550-3978-4B32-AF95-4D7BD95B7E1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13" y="-13103"/>
            <a:ext cx="901260" cy="6721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52E4A5-86D6-45AE-B74F-0B5B57474D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75AA73D9-1114-4FF7-BCB7-74911D7F047F}" type="slidenum">
              <a:rPr lang="de-DE" altLang="de-DE"/>
              <a:pPr/>
              <a:t>1</a:t>
            </a:fld>
            <a:endParaRPr lang="de-DE" altLang="de-DE"/>
          </a:p>
        </p:txBody>
      </p:sp>
      <p:pic>
        <p:nvPicPr>
          <p:cNvPr id="3" name="Grafik 2" descr="Ein Bild, das Person, Mann, darstellend, Kleidung enthält.&#10;&#10;Automatisch generierte Beschreibung">
            <a:extLst>
              <a:ext uri="{FF2B5EF4-FFF2-40B4-BE49-F238E27FC236}">
                <a16:creationId xmlns:a16="http://schemas.microsoft.com/office/drawing/2014/main" id="{D0DB6A7A-FB66-4DD7-80F7-3C94835AE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60" y="1799926"/>
            <a:ext cx="3121152" cy="312115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9D39CC1-65B4-480B-BD7E-559B217E82F6}"/>
              </a:ext>
            </a:extLst>
          </p:cNvPr>
          <p:cNvSpPr txBox="1"/>
          <p:nvPr/>
        </p:nvSpPr>
        <p:spPr>
          <a:xfrm>
            <a:off x="648469" y="2067841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Nico Aupke</a:t>
            </a:r>
          </a:p>
          <a:p>
            <a:r>
              <a:rPr lang="de-DE" dirty="0"/>
              <a:t>Project </a:t>
            </a:r>
            <a:r>
              <a:rPr lang="de-DE" dirty="0" err="1"/>
              <a:t>management</a:t>
            </a:r>
            <a:r>
              <a:rPr lang="de-DE" dirty="0"/>
              <a:t> / support </a:t>
            </a:r>
            <a:r>
              <a:rPr lang="de-DE" dirty="0" err="1"/>
              <a:t>management</a:t>
            </a:r>
            <a:endParaRPr lang="de-DE" dirty="0"/>
          </a:p>
          <a:p>
            <a:endParaRPr lang="de-DE" dirty="0"/>
          </a:p>
          <a:p>
            <a:r>
              <a:rPr lang="de-DE" b="1" dirty="0"/>
              <a:t>C.K. Solution</a:t>
            </a:r>
          </a:p>
          <a:p>
            <a:r>
              <a:rPr lang="de-DE" dirty="0"/>
              <a:t>Nico.Aupke@cksolution.de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 err="1"/>
              <a:t>Structure</a:t>
            </a:r>
            <a:r>
              <a:rPr lang="de-DE" sz="2000" b="1" dirty="0"/>
              <a:t>:</a:t>
            </a:r>
          </a:p>
          <a:p>
            <a:pPr>
              <a:buFont typeface="+mj-lt"/>
              <a:buAutoNum type="arabicPeriod"/>
            </a:pPr>
            <a:r>
              <a:rPr lang="de-DE" sz="1600" dirty="0"/>
              <a:t>Ribbon: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File: Config Save / Load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Test: Test current configuration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Administrate Service: Install / Uninstall Service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About: Version information</a:t>
            </a:r>
          </a:p>
          <a:p>
            <a:pPr marL="857250" lvl="1" indent="-457200">
              <a:buAutoNum type="arabicPeriod"/>
            </a:pPr>
            <a:endParaRPr lang="de-DE" sz="1200" dirty="0"/>
          </a:p>
          <a:p>
            <a:pPr marL="457200" indent="-457200">
              <a:buAutoNum type="arabicPeriod"/>
            </a:pPr>
            <a:r>
              <a:rPr lang="en-US" sz="1600" dirty="0"/>
              <a:t>Service status: Current status of the service</a:t>
            </a:r>
          </a:p>
          <a:p>
            <a:pPr marL="457200" indent="-457200">
              <a:buAutoNum type="arabicPeriod"/>
            </a:pPr>
            <a:r>
              <a:rPr lang="en-US" sz="1600" dirty="0"/>
              <a:t>Tenants: Which tenants / functions are active</a:t>
            </a:r>
          </a:p>
          <a:p>
            <a:pPr marL="457200" indent="-457200">
              <a:buAutoNum type="arabicPeriod"/>
            </a:pPr>
            <a:r>
              <a:rPr lang="en-US" sz="1600" b="1" dirty="0"/>
              <a:t>Module activation</a:t>
            </a:r>
          </a:p>
          <a:p>
            <a:pPr marL="457200" indent="-457200">
              <a:buAutoNum type="arabicPeriod"/>
            </a:pPr>
            <a:r>
              <a:rPr lang="en-US" sz="1600" dirty="0"/>
              <a:t>Verification functions</a:t>
            </a:r>
          </a:p>
          <a:p>
            <a:pPr marL="457200" indent="-457200">
              <a:buAutoNum type="arabicPeriod"/>
            </a:pPr>
            <a:endParaRPr lang="de-DE" sz="20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10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EDB8D33A-FC50-4CC5-A740-6B73F4992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81" y="1643548"/>
            <a:ext cx="4347400" cy="3426958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FF2B04E0-E479-44F1-BC4D-5D9E7B58790E}"/>
              </a:ext>
            </a:extLst>
          </p:cNvPr>
          <p:cNvSpPr/>
          <p:nvPr/>
        </p:nvSpPr>
        <p:spPr>
          <a:xfrm>
            <a:off x="6409109" y="2128540"/>
            <a:ext cx="3168352" cy="19036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716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 err="1"/>
              <a:t>Structure</a:t>
            </a:r>
            <a:r>
              <a:rPr lang="de-DE" sz="2000" b="1" dirty="0"/>
              <a:t>:</a:t>
            </a:r>
          </a:p>
          <a:p>
            <a:pPr>
              <a:buFont typeface="+mj-lt"/>
              <a:buAutoNum type="arabicPeriod"/>
            </a:pPr>
            <a:r>
              <a:rPr lang="de-DE" sz="1600" dirty="0"/>
              <a:t>Ribbon: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File: Config Save / Load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Test: Test current configuration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Administrate Service: Install / Uninstall Service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About: Version information</a:t>
            </a:r>
          </a:p>
          <a:p>
            <a:pPr marL="857250" lvl="1" indent="-457200">
              <a:buAutoNum type="arabicPeriod"/>
            </a:pPr>
            <a:endParaRPr lang="de-DE" sz="1200" dirty="0"/>
          </a:p>
          <a:p>
            <a:pPr marL="457200" indent="-457200">
              <a:buAutoNum type="arabicPeriod"/>
            </a:pPr>
            <a:r>
              <a:rPr lang="en-US" sz="1600" dirty="0"/>
              <a:t>Service status: Current status of the service</a:t>
            </a:r>
          </a:p>
          <a:p>
            <a:pPr marL="457200" indent="-457200">
              <a:buAutoNum type="arabicPeriod"/>
            </a:pPr>
            <a:r>
              <a:rPr lang="en-US" sz="1600" dirty="0"/>
              <a:t>Tenants: Which tenants / functions are active</a:t>
            </a:r>
          </a:p>
          <a:p>
            <a:pPr marL="457200" indent="-457200">
              <a:buAutoNum type="arabicPeriod"/>
            </a:pPr>
            <a:r>
              <a:rPr lang="en-US" sz="1600" dirty="0"/>
              <a:t>Module activation</a:t>
            </a:r>
          </a:p>
          <a:p>
            <a:pPr marL="457200" indent="-457200">
              <a:buAutoNum type="arabicPeriod"/>
            </a:pPr>
            <a:r>
              <a:rPr lang="en-US" sz="1600" b="1" dirty="0"/>
              <a:t>Verification functions</a:t>
            </a:r>
          </a:p>
          <a:p>
            <a:pPr marL="457200" indent="-457200">
              <a:buAutoNum type="arabicPeriod"/>
            </a:pPr>
            <a:endParaRPr lang="de-DE" sz="20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11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EDB8D33A-FC50-4CC5-A740-6B73F4992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81" y="1643548"/>
            <a:ext cx="4347400" cy="3426958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FF2B04E0-E479-44F1-BC4D-5D9E7B58790E}"/>
              </a:ext>
            </a:extLst>
          </p:cNvPr>
          <p:cNvSpPr/>
          <p:nvPr/>
        </p:nvSpPr>
        <p:spPr>
          <a:xfrm>
            <a:off x="6404690" y="4032175"/>
            <a:ext cx="3100763" cy="9361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103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Module: 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1800" b="1" dirty="0" err="1"/>
              <a:t>PostProcessing</a:t>
            </a:r>
            <a:r>
              <a:rPr lang="de-DE" sz="1800" b="1" dirty="0"/>
              <a:t>:</a:t>
            </a:r>
          </a:p>
          <a:p>
            <a:pPr marL="0" indent="0">
              <a:buNone/>
            </a:pPr>
            <a:r>
              <a:rPr lang="en-US" sz="1200" dirty="0"/>
              <a:t>Checks the linked archive database (internal or external) for, </a:t>
            </a:r>
          </a:p>
          <a:p>
            <a:pPr marL="0" indent="0">
              <a:buNone/>
            </a:pPr>
            <a:r>
              <a:rPr lang="en-US" sz="1200" dirty="0"/>
              <a:t>whether thumbnail / dictionaries are empty. If yes = create new. </a:t>
            </a:r>
            <a:endParaRPr lang="de-DE" sz="20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12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4C6D85F-6BCC-4807-A087-E0392551B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45" y="3528119"/>
            <a:ext cx="4596477" cy="189905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43B5E45-7F73-4E0E-8E08-86821F4388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5133" y="1408113"/>
            <a:ext cx="2491806" cy="413623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7EF74DBA-3BF9-43EB-8C22-C54BAE934FF6}"/>
              </a:ext>
            </a:extLst>
          </p:cNvPr>
          <p:cNvSpPr/>
          <p:nvPr/>
        </p:nvSpPr>
        <p:spPr>
          <a:xfrm>
            <a:off x="6697141" y="1583903"/>
            <a:ext cx="1944216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35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Module: 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1800" b="1" dirty="0"/>
              <a:t>Exchange Online / Exchange:</a:t>
            </a:r>
          </a:p>
          <a:p>
            <a:pPr marL="0" indent="0">
              <a:buNone/>
            </a:pPr>
            <a:r>
              <a:rPr lang="de-DE" sz="1200" dirty="0" err="1"/>
              <a:t>Automatically</a:t>
            </a:r>
            <a:r>
              <a:rPr lang="de-DE" sz="1200" dirty="0"/>
              <a:t> </a:t>
            </a:r>
            <a:r>
              <a:rPr lang="de-DE" sz="1200" dirty="0" err="1"/>
              <a:t>retrieve</a:t>
            </a:r>
            <a:r>
              <a:rPr lang="de-DE" sz="1200" dirty="0"/>
              <a:t> email </a:t>
            </a:r>
            <a:r>
              <a:rPr lang="de-DE" sz="1200" dirty="0" err="1"/>
              <a:t>mailboxes</a:t>
            </a:r>
            <a:r>
              <a:rPr lang="de-DE" sz="1200" dirty="0"/>
              <a:t>. 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de-DE" sz="1400" b="1" dirty="0"/>
              <a:t>Common </a:t>
            </a:r>
            <a:r>
              <a:rPr lang="de-DE" sz="1400" b="1" dirty="0" err="1"/>
              <a:t>processes</a:t>
            </a:r>
            <a:r>
              <a:rPr lang="de-DE" sz="1400" b="1" dirty="0"/>
              <a:t>: </a:t>
            </a:r>
          </a:p>
          <a:p>
            <a:pPr marL="0" indent="0">
              <a:buNone/>
            </a:pPr>
            <a:endParaRPr lang="de-DE" sz="1200" dirty="0"/>
          </a:p>
          <a:p>
            <a:pPr marL="228600" indent="-228600">
              <a:buAutoNum type="arabicPeriod"/>
            </a:pPr>
            <a:r>
              <a:rPr lang="en-US" sz="1200" dirty="0"/>
              <a:t>Outgoing / Out.- Have incoming documents processed directly.</a:t>
            </a:r>
          </a:p>
          <a:p>
            <a:pPr marL="228600" indent="-228600">
              <a:buAutoNum type="arabicPeriod"/>
            </a:pPr>
            <a:r>
              <a:rPr lang="en-US" sz="1200" dirty="0"/>
              <a:t>Pick up incoming documents directly and send them to the inbox for further processing</a:t>
            </a:r>
          </a:p>
          <a:p>
            <a:pPr marL="228600" indent="-228600">
              <a:buAutoNum type="arabicPeriod"/>
            </a:pPr>
            <a:endParaRPr lang="de-DE" sz="12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13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43B5E45-7F73-4E0E-8E08-86821F438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5133" y="1408113"/>
            <a:ext cx="2491806" cy="413623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7EF74DBA-3BF9-43EB-8C22-C54BAE934FF6}"/>
              </a:ext>
            </a:extLst>
          </p:cNvPr>
          <p:cNvSpPr/>
          <p:nvPr/>
        </p:nvSpPr>
        <p:spPr>
          <a:xfrm>
            <a:off x="6754912" y="3568699"/>
            <a:ext cx="1944216" cy="4634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384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Module: 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1800" b="1" dirty="0"/>
              <a:t>POP3:</a:t>
            </a:r>
          </a:p>
          <a:p>
            <a:pPr marL="0" indent="0">
              <a:buNone/>
            </a:pPr>
            <a:r>
              <a:rPr lang="en-US" sz="1200" dirty="0"/>
              <a:t>Fetching and automatic archiving of a POP3 mailbox. </a:t>
            </a:r>
            <a:endParaRPr lang="de-DE" sz="20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14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43B5E45-7F73-4E0E-8E08-86821F438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5133" y="1408113"/>
            <a:ext cx="2491806" cy="413623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7EF74DBA-3BF9-43EB-8C22-C54BAE934FF6}"/>
              </a:ext>
            </a:extLst>
          </p:cNvPr>
          <p:cNvSpPr/>
          <p:nvPr/>
        </p:nvSpPr>
        <p:spPr>
          <a:xfrm>
            <a:off x="6754912" y="1871935"/>
            <a:ext cx="1944216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1E0DC30-DDFB-4EEA-A116-E17F862F00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45" y="2826135"/>
            <a:ext cx="3647592" cy="277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690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Module: 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1800" b="1" dirty="0" err="1"/>
              <a:t>PrintQueue</a:t>
            </a:r>
            <a:r>
              <a:rPr lang="de-DE" sz="1800" b="1" dirty="0"/>
              <a:t>:</a:t>
            </a:r>
          </a:p>
          <a:p>
            <a:pPr marL="0" indent="0">
              <a:buNone/>
            </a:pPr>
            <a:r>
              <a:rPr lang="en-US" sz="1200" dirty="0"/>
              <a:t>Module to be prepared for </a:t>
            </a:r>
            <a:r>
              <a:rPr lang="en-US" sz="1200" dirty="0" err="1"/>
              <a:t>Coresuite</a:t>
            </a:r>
            <a:r>
              <a:rPr lang="en-US" sz="1200" dirty="0"/>
              <a:t> </a:t>
            </a:r>
            <a:r>
              <a:rPr lang="en-US" sz="1200" dirty="0" err="1"/>
              <a:t>Batchprint</a:t>
            </a:r>
            <a:r>
              <a:rPr lang="en-US" sz="1200" dirty="0"/>
              <a:t> / Service and Invoice module.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This defines which document types belong in the print queue: </a:t>
            </a:r>
            <a:endParaRPr lang="de-DE" sz="12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15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43B5E45-7F73-4E0E-8E08-86821F438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5133" y="1408113"/>
            <a:ext cx="2491806" cy="413623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7EF74DBA-3BF9-43EB-8C22-C54BAE934FF6}"/>
              </a:ext>
            </a:extLst>
          </p:cNvPr>
          <p:cNvSpPr/>
          <p:nvPr/>
        </p:nvSpPr>
        <p:spPr>
          <a:xfrm>
            <a:off x="6754912" y="3022757"/>
            <a:ext cx="1944216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05234CB-B1F9-4822-A112-BC7D28BCA4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45" y="3196752"/>
            <a:ext cx="4407511" cy="249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44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Module: 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1800" b="1" dirty="0" err="1"/>
              <a:t>Coresuite</a:t>
            </a:r>
            <a:r>
              <a:rPr lang="de-DE" sz="1800" b="1" dirty="0"/>
              <a:t> Batchprint / Service:</a:t>
            </a:r>
          </a:p>
          <a:p>
            <a:pPr marL="0" indent="0">
              <a:buNone/>
            </a:pPr>
            <a:r>
              <a:rPr lang="en-US" sz="1200" dirty="0"/>
              <a:t>Passes the data of the </a:t>
            </a:r>
            <a:r>
              <a:rPr lang="en-US" sz="1200" dirty="0" err="1"/>
              <a:t>PrintQueue</a:t>
            </a:r>
            <a:r>
              <a:rPr lang="en-US" sz="1200" dirty="0"/>
              <a:t> to the </a:t>
            </a:r>
            <a:r>
              <a:rPr lang="en-US" sz="1200" dirty="0" err="1"/>
              <a:t>Coresuite</a:t>
            </a:r>
            <a:r>
              <a:rPr lang="en-US" sz="1200" dirty="0"/>
              <a:t> batch print with the corresponding </a:t>
            </a:r>
          </a:p>
          <a:p>
            <a:pPr marL="0" indent="0">
              <a:buNone/>
            </a:pPr>
            <a:r>
              <a:rPr lang="en-US" sz="1200" dirty="0"/>
              <a:t>print definition. 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16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43B5E45-7F73-4E0E-8E08-86821F438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5133" y="1408113"/>
            <a:ext cx="2491806" cy="413623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7EF74DBA-3BF9-43EB-8C22-C54BAE934FF6}"/>
              </a:ext>
            </a:extLst>
          </p:cNvPr>
          <p:cNvSpPr/>
          <p:nvPr/>
        </p:nvSpPr>
        <p:spPr>
          <a:xfrm>
            <a:off x="6697141" y="2159967"/>
            <a:ext cx="1944216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1EDBCDE-7190-4AB5-ADB8-FE8BA84B84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437" y="3325431"/>
            <a:ext cx="5582429" cy="214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32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Module: 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1800" b="1" dirty="0" err="1"/>
              <a:t>Invoice</a:t>
            </a:r>
            <a:r>
              <a:rPr lang="de-DE" sz="1800" b="1" dirty="0"/>
              <a:t>:</a:t>
            </a:r>
          </a:p>
          <a:p>
            <a:pPr marL="0" indent="0">
              <a:buNone/>
            </a:pPr>
            <a:r>
              <a:rPr lang="de-DE" sz="1200" b="1" dirty="0"/>
              <a:t>Automation </a:t>
            </a:r>
            <a:r>
              <a:rPr lang="de-DE" sz="1200" b="1" dirty="0" err="1"/>
              <a:t>cks.EINVOICE</a:t>
            </a:r>
            <a:r>
              <a:rPr lang="de-DE" sz="1200" b="1" dirty="0"/>
              <a:t> Modul:</a:t>
            </a:r>
          </a:p>
          <a:p>
            <a:pPr marL="285750" indent="-285750">
              <a:buFontTx/>
              <a:buChar char="-"/>
            </a:pPr>
            <a:r>
              <a:rPr lang="en-US" sz="1200" dirty="0"/>
              <a:t>Creating the </a:t>
            </a:r>
            <a:r>
              <a:rPr lang="en-US" sz="1200" dirty="0" err="1"/>
              <a:t>XInvoice</a:t>
            </a:r>
            <a:r>
              <a:rPr lang="en-US" sz="1200" dirty="0"/>
              <a:t> / </a:t>
            </a:r>
            <a:r>
              <a:rPr lang="en-US" sz="1200" dirty="0" err="1"/>
              <a:t>ZUGFeRD</a:t>
            </a:r>
            <a:r>
              <a:rPr lang="en-US" sz="1200" dirty="0"/>
              <a:t> file</a:t>
            </a:r>
          </a:p>
          <a:p>
            <a:pPr marL="285750" indent="-285750">
              <a:buFontTx/>
              <a:buChar char="-"/>
            </a:pPr>
            <a:r>
              <a:rPr lang="en-US" sz="1200" dirty="0"/>
              <a:t>Storage of the </a:t>
            </a:r>
            <a:r>
              <a:rPr lang="en-US" sz="1200" dirty="0" err="1"/>
              <a:t>XInvoice</a:t>
            </a:r>
            <a:r>
              <a:rPr lang="en-US" sz="1200" dirty="0"/>
              <a:t> in a defined path</a:t>
            </a:r>
          </a:p>
          <a:p>
            <a:pPr marL="285750" indent="-285750">
              <a:buFontTx/>
              <a:buChar char="-"/>
            </a:pPr>
            <a:r>
              <a:rPr lang="en-US" sz="1200" dirty="0"/>
              <a:t>Sending the documents via SMTP</a:t>
            </a:r>
            <a:endParaRPr lang="de-DE" sz="900" dirty="0"/>
          </a:p>
          <a:p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r>
              <a:rPr lang="de-DE" sz="1200" b="1" dirty="0"/>
              <a:t>Attention: </a:t>
            </a:r>
            <a:r>
              <a:rPr lang="en-US" sz="1200" dirty="0"/>
              <a:t>If "Export path" is empty, the system assumes, </a:t>
            </a:r>
          </a:p>
          <a:p>
            <a:pPr marL="0" indent="0">
              <a:buNone/>
            </a:pPr>
            <a:r>
              <a:rPr lang="en-US" sz="1200" dirty="0"/>
              <a:t>that the documents will be sent via SMTP.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17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43B5E45-7F73-4E0E-8E08-86821F438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5133" y="1408113"/>
            <a:ext cx="2491806" cy="413623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7EF74DBA-3BF9-43EB-8C22-C54BAE934FF6}"/>
              </a:ext>
            </a:extLst>
          </p:cNvPr>
          <p:cNvSpPr/>
          <p:nvPr/>
        </p:nvSpPr>
        <p:spPr>
          <a:xfrm>
            <a:off x="6754912" y="3260204"/>
            <a:ext cx="1944216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105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Module: 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1800" b="1" dirty="0"/>
              <a:t>Export:</a:t>
            </a:r>
          </a:p>
          <a:p>
            <a:pPr marL="0" indent="0">
              <a:buNone/>
            </a:pPr>
            <a:r>
              <a:rPr lang="de-DE" sz="1200" b="1" dirty="0"/>
              <a:t>Time-</a:t>
            </a:r>
            <a:r>
              <a:rPr lang="de-DE" sz="1200" b="1" dirty="0" err="1"/>
              <a:t>controlled</a:t>
            </a:r>
            <a:r>
              <a:rPr lang="de-DE" sz="1200" b="1" dirty="0"/>
              <a:t> </a:t>
            </a:r>
            <a:r>
              <a:rPr lang="de-DE" sz="1200" b="1" dirty="0" err="1"/>
              <a:t>export</a:t>
            </a:r>
            <a:r>
              <a:rPr lang="de-DE" sz="1200" b="1" dirty="0"/>
              <a:t> </a:t>
            </a:r>
            <a:r>
              <a:rPr lang="de-DE" sz="1200" b="1" dirty="0" err="1"/>
              <a:t>of</a:t>
            </a:r>
            <a:r>
              <a:rPr lang="de-DE" sz="1200" b="1" dirty="0"/>
              <a:t> </a:t>
            </a:r>
            <a:r>
              <a:rPr lang="de-DE" sz="1200" b="1" dirty="0" err="1"/>
              <a:t>archive</a:t>
            </a:r>
            <a:r>
              <a:rPr lang="de-DE" sz="1200" b="1" dirty="0"/>
              <a:t> </a:t>
            </a:r>
            <a:r>
              <a:rPr lang="de-DE" sz="1200" b="1" dirty="0" err="1"/>
              <a:t>entries</a:t>
            </a:r>
            <a:r>
              <a:rPr lang="de-DE" sz="1200" b="1" dirty="0"/>
              <a:t>:</a:t>
            </a:r>
          </a:p>
          <a:p>
            <a:pPr>
              <a:buFontTx/>
              <a:buChar char="-"/>
            </a:pPr>
            <a:r>
              <a:rPr lang="en-US" sz="1200" dirty="0"/>
              <a:t>To a target directory with definable file names</a:t>
            </a:r>
          </a:p>
          <a:p>
            <a:pPr>
              <a:buFontTx/>
              <a:buChar char="-"/>
            </a:pPr>
            <a:r>
              <a:rPr lang="en-US" sz="1200" dirty="0"/>
              <a:t>Into an external database (stored procedure)</a:t>
            </a:r>
          </a:p>
          <a:p>
            <a:endParaRPr lang="de-DE" sz="900" dirty="0"/>
          </a:p>
          <a:p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18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43B5E45-7F73-4E0E-8E08-86821F438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5133" y="1408113"/>
            <a:ext cx="2491806" cy="413623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7EF74DBA-3BF9-43EB-8C22-C54BAE934FF6}"/>
              </a:ext>
            </a:extLst>
          </p:cNvPr>
          <p:cNvSpPr/>
          <p:nvPr/>
        </p:nvSpPr>
        <p:spPr>
          <a:xfrm>
            <a:off x="6728857" y="2736031"/>
            <a:ext cx="1944216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E348EE8-E97D-40D0-8DDF-3C1577C5CE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912" y="3677182"/>
            <a:ext cx="5420481" cy="186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94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Module: 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1800" b="1" dirty="0"/>
              <a:t>Barcode Dispatcher:</a:t>
            </a:r>
          </a:p>
          <a:p>
            <a:pPr marL="0" indent="0">
              <a:buNone/>
            </a:pPr>
            <a:r>
              <a:rPr lang="en-US" sz="1200" b="1" dirty="0"/>
              <a:t>Automatic assignment of documents to different SAP clients </a:t>
            </a:r>
            <a:r>
              <a:rPr lang="de-DE" sz="1200" b="1" dirty="0"/>
              <a:t>:</a:t>
            </a:r>
          </a:p>
          <a:p>
            <a:pPr marL="0" indent="0">
              <a:buNone/>
            </a:pPr>
            <a:r>
              <a:rPr lang="en-US" sz="900" dirty="0"/>
              <a:t>Third party system generates e.g. PDF documents which have to be moved to different databases. </a:t>
            </a:r>
          </a:p>
          <a:p>
            <a:pPr marL="0" indent="0">
              <a:buNone/>
            </a:pPr>
            <a:r>
              <a:rPr lang="en-US" sz="900" dirty="0"/>
              <a:t>Example: </a:t>
            </a:r>
          </a:p>
          <a:p>
            <a:pPr marL="0" indent="0">
              <a:buNone/>
            </a:pPr>
            <a:r>
              <a:rPr lang="en-US" sz="900" dirty="0"/>
              <a:t>- </a:t>
            </a:r>
            <a:r>
              <a:rPr lang="de-DE" sz="900" dirty="0"/>
              <a:t>SAP Database A: Präfix CKS</a:t>
            </a:r>
          </a:p>
          <a:p>
            <a:pPr marL="0" indent="0">
              <a:buNone/>
            </a:pPr>
            <a:r>
              <a:rPr lang="de-DE" sz="900" dirty="0"/>
              <a:t>- SAP Database B: Präfix ABC</a:t>
            </a:r>
          </a:p>
          <a:p>
            <a:pPr marL="0" indent="0">
              <a:buNone/>
            </a:pPr>
            <a:endParaRPr lang="de-DE" sz="1200" dirty="0"/>
          </a:p>
          <a:p>
            <a:endParaRPr lang="de-DE" sz="900" dirty="0"/>
          </a:p>
          <a:p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19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43B5E45-7F73-4E0E-8E08-86821F438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5133" y="1408113"/>
            <a:ext cx="2491806" cy="413623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7EF74DBA-3BF9-43EB-8C22-C54BAE934FF6}"/>
              </a:ext>
            </a:extLst>
          </p:cNvPr>
          <p:cNvSpPr/>
          <p:nvPr/>
        </p:nvSpPr>
        <p:spPr>
          <a:xfrm>
            <a:off x="6697141" y="4680247"/>
            <a:ext cx="1944216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3283868-D6F4-4AE5-A6D8-C3C2B8AB15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437" y="3528119"/>
            <a:ext cx="5468113" cy="210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7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A2CA9-AF28-4226-A8F4-540935A5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Course </a:t>
            </a:r>
            <a:r>
              <a:rPr lang="de-DE" dirty="0" err="1"/>
              <a:t>structure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9256C4-1A07-4D2B-B265-A933B8389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The </a:t>
            </a:r>
            <a:r>
              <a:rPr lang="de-DE" sz="2000" b="1" dirty="0" err="1"/>
              <a:t>following</a:t>
            </a:r>
            <a:r>
              <a:rPr lang="de-DE" sz="2000" b="1" dirty="0"/>
              <a:t> </a:t>
            </a:r>
            <a:r>
              <a:rPr lang="de-DE" sz="2000" b="1" dirty="0" err="1"/>
              <a:t>structure</a:t>
            </a:r>
            <a:r>
              <a:rPr lang="de-DE" sz="2000" b="1" dirty="0"/>
              <a:t>: </a:t>
            </a:r>
          </a:p>
          <a:p>
            <a:pPr marL="0" indent="0">
              <a:buNone/>
            </a:pPr>
            <a:r>
              <a:rPr lang="de-DE" sz="2000" dirty="0"/>
              <a:t>	- </a:t>
            </a:r>
            <a:r>
              <a:rPr lang="de-DE" sz="2000" dirty="0" err="1"/>
              <a:t>cks.DIGITAL</a:t>
            </a:r>
            <a:r>
              <a:rPr lang="de-DE" sz="2000" dirty="0"/>
              <a:t> 4.0 </a:t>
            </a:r>
          </a:p>
          <a:p>
            <a:pPr marL="0" indent="0">
              <a:buNone/>
            </a:pPr>
            <a:r>
              <a:rPr lang="de-DE" sz="2000" dirty="0"/>
              <a:t>	- </a:t>
            </a:r>
            <a:r>
              <a:rPr lang="de-DE" sz="2000" dirty="0" err="1"/>
              <a:t>cks.DMS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	- </a:t>
            </a:r>
            <a:r>
              <a:rPr lang="de-DE" sz="2000" dirty="0" err="1"/>
              <a:t>cks.ADC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b="1" dirty="0"/>
              <a:t>- </a:t>
            </a:r>
            <a:r>
              <a:rPr lang="de-DE" sz="2000" b="1" dirty="0" err="1"/>
              <a:t>cks.RUN</a:t>
            </a:r>
            <a:endParaRPr lang="de-DE" sz="2000" b="1" dirty="0"/>
          </a:p>
          <a:p>
            <a:pPr marL="0" indent="0">
              <a:buNone/>
            </a:pPr>
            <a:r>
              <a:rPr lang="de-DE" sz="2000" dirty="0"/>
              <a:t>	- </a:t>
            </a:r>
            <a:r>
              <a:rPr lang="de-DE" sz="2000" dirty="0" err="1"/>
              <a:t>cks.WEB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en-US" sz="2000" dirty="0"/>
              <a:t>After that online course exam.</a:t>
            </a:r>
            <a:r>
              <a:rPr lang="de-DE" sz="2000" dirty="0"/>
              <a:t>					</a:t>
            </a:r>
            <a:endParaRPr lang="de-DE" sz="1800" i="1" dirty="0"/>
          </a:p>
          <a:p>
            <a:pPr marL="514350" indent="-514350">
              <a:buFontTx/>
              <a:buAutoNum type="arabicPeriod"/>
            </a:pPr>
            <a:endParaRPr lang="de-DE" sz="1800" i="1" dirty="0"/>
          </a:p>
          <a:p>
            <a:pPr marL="514350" indent="-514350">
              <a:buAutoNum type="arabicPeriod"/>
            </a:pPr>
            <a:endParaRPr lang="de-DE" sz="1800" i="1" dirty="0"/>
          </a:p>
          <a:p>
            <a:pPr marL="514350" indent="-514350">
              <a:buAutoNum type="arabicPeriod"/>
            </a:pPr>
            <a:endParaRPr lang="de-DE" sz="1800" i="1" dirty="0"/>
          </a:p>
          <a:p>
            <a:pPr marL="514350" indent="-514350">
              <a:buAutoNum type="arabicPeriod"/>
            </a:pPr>
            <a:endParaRPr lang="de-DE" sz="2400" i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743047-B00F-4656-9E41-AF053280BC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2</a:t>
            </a:fld>
            <a:endParaRPr lang="de-DE" alt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9933A13-5AAC-4F32-AC24-6ED1CBF64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6741" y="1727919"/>
            <a:ext cx="397261" cy="32669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A5EF389-1A07-4024-99C3-6B907D6F8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6741" y="2159967"/>
            <a:ext cx="397261" cy="32669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B257FCA-2B6A-4E86-9B59-A8529495A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053" y="2590566"/>
            <a:ext cx="397261" cy="32669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E763FD2A-F2E0-488E-AA62-54C40B671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8869" y="1439887"/>
            <a:ext cx="6771676" cy="382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16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Module: 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1800" b="1" dirty="0" err="1"/>
              <a:t>AttachmentArchiver</a:t>
            </a:r>
            <a:r>
              <a:rPr lang="de-DE" sz="1800" b="1" dirty="0"/>
              <a:t>:</a:t>
            </a:r>
          </a:p>
          <a:p>
            <a:pPr marL="0" indent="0">
              <a:buNone/>
            </a:pPr>
            <a:r>
              <a:rPr lang="de-DE" sz="1200" b="1" dirty="0" err="1"/>
              <a:t>Automatically</a:t>
            </a:r>
            <a:r>
              <a:rPr lang="de-DE" sz="1200" b="1" dirty="0"/>
              <a:t> </a:t>
            </a:r>
            <a:r>
              <a:rPr lang="de-DE" sz="1200" b="1" dirty="0" err="1"/>
              <a:t>archive</a:t>
            </a:r>
            <a:r>
              <a:rPr lang="de-DE" sz="1200" b="1" dirty="0"/>
              <a:t> </a:t>
            </a:r>
            <a:r>
              <a:rPr lang="de-DE" sz="1200" b="1" dirty="0" err="1"/>
              <a:t>attachments</a:t>
            </a:r>
            <a:r>
              <a:rPr lang="de-DE" sz="1200" b="1" dirty="0"/>
              <a:t>. </a:t>
            </a:r>
            <a:endParaRPr lang="de-DE" sz="1200" dirty="0"/>
          </a:p>
          <a:p>
            <a:endParaRPr lang="de-DE" sz="900" dirty="0"/>
          </a:p>
          <a:p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20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43B5E45-7F73-4E0E-8E08-86821F438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5133" y="1408113"/>
            <a:ext cx="2491806" cy="413623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7EF74DBA-3BF9-43EB-8C22-C54BAE934FF6}"/>
              </a:ext>
            </a:extLst>
          </p:cNvPr>
          <p:cNvSpPr/>
          <p:nvPr/>
        </p:nvSpPr>
        <p:spPr>
          <a:xfrm>
            <a:off x="6660438" y="4964050"/>
            <a:ext cx="1944216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BD8F2C7-51B4-4C68-9BDE-E7805697D0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437" y="2817459"/>
            <a:ext cx="5264903" cy="273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659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Module: 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1800" b="1" dirty="0"/>
              <a:t>ADC:</a:t>
            </a:r>
          </a:p>
          <a:p>
            <a:pPr marL="0" indent="0">
              <a:buNone/>
            </a:pPr>
            <a:r>
              <a:rPr lang="de-DE" sz="1200" b="1" dirty="0" err="1"/>
              <a:t>Full</a:t>
            </a:r>
            <a:r>
              <a:rPr lang="de-DE" sz="1200" b="1" dirty="0"/>
              <a:t> </a:t>
            </a:r>
            <a:r>
              <a:rPr lang="de-DE" sz="1200" b="1" dirty="0" err="1"/>
              <a:t>automation</a:t>
            </a:r>
            <a:r>
              <a:rPr lang="de-DE" sz="1200" b="1" dirty="0"/>
              <a:t> </a:t>
            </a:r>
            <a:r>
              <a:rPr lang="de-DE" sz="1200" b="1" dirty="0" err="1"/>
              <a:t>of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ADC </a:t>
            </a:r>
            <a:r>
              <a:rPr lang="de-DE" sz="1200" b="1" dirty="0" err="1"/>
              <a:t>Process</a:t>
            </a:r>
            <a:r>
              <a:rPr lang="de-DE" sz="1200" b="1" dirty="0"/>
              <a:t>: </a:t>
            </a:r>
          </a:p>
          <a:p>
            <a:pPr>
              <a:buFontTx/>
              <a:buChar char="-"/>
            </a:pPr>
            <a:r>
              <a:rPr lang="de-DE" sz="1200" dirty="0"/>
              <a:t>Folder </a:t>
            </a:r>
            <a:r>
              <a:rPr lang="de-DE" sz="1200" dirty="0" err="1"/>
              <a:t>monitoring</a:t>
            </a:r>
            <a:endParaRPr lang="de-DE" sz="1200" dirty="0"/>
          </a:p>
          <a:p>
            <a:pPr>
              <a:buFontTx/>
              <a:buChar char="-"/>
            </a:pPr>
            <a:r>
              <a:rPr lang="de-DE" sz="1200" dirty="0"/>
              <a:t>Email </a:t>
            </a:r>
            <a:r>
              <a:rPr lang="de-DE" sz="1200" dirty="0" err="1"/>
              <a:t>mailbox</a:t>
            </a:r>
            <a:r>
              <a:rPr lang="de-DE" sz="1200" dirty="0"/>
              <a:t> </a:t>
            </a:r>
            <a:r>
              <a:rPr lang="de-DE" sz="1200" dirty="0" err="1"/>
              <a:t>monitoring</a:t>
            </a:r>
            <a:endParaRPr lang="de-DE" sz="900" dirty="0"/>
          </a:p>
          <a:p>
            <a:pPr lvl="1">
              <a:buFontTx/>
              <a:buChar char="-"/>
            </a:pPr>
            <a:r>
              <a:rPr lang="de-DE" sz="900" dirty="0"/>
              <a:t>Exchange</a:t>
            </a:r>
          </a:p>
          <a:p>
            <a:pPr lvl="1">
              <a:buFontTx/>
              <a:buChar char="-"/>
            </a:pPr>
            <a:r>
              <a:rPr lang="de-DE" sz="900" dirty="0"/>
              <a:t>Exchange Online</a:t>
            </a:r>
          </a:p>
          <a:p>
            <a:pPr lvl="1">
              <a:buFontTx/>
              <a:buChar char="-"/>
            </a:pPr>
            <a:r>
              <a:rPr lang="de-DE" sz="900" dirty="0"/>
              <a:t>POP3</a:t>
            </a:r>
          </a:p>
          <a:p>
            <a:pPr lvl="1">
              <a:buFontTx/>
              <a:buChar char="-"/>
            </a:pPr>
            <a:endParaRPr lang="de-DE" sz="500" dirty="0"/>
          </a:p>
          <a:p>
            <a:pPr marL="0" indent="0">
              <a:buNone/>
            </a:pPr>
            <a:r>
              <a:rPr lang="de-DE" sz="1200" b="1" dirty="0"/>
              <a:t>Advantages : </a:t>
            </a:r>
          </a:p>
          <a:p>
            <a:pPr>
              <a:buFontTx/>
              <a:buChar char="-"/>
            </a:pPr>
            <a:r>
              <a:rPr lang="en-US" sz="1200" dirty="0"/>
              <a:t>CPU / RAM load is not utilized on the client side</a:t>
            </a:r>
          </a:p>
          <a:p>
            <a:pPr>
              <a:buFontTx/>
              <a:buChar char="-"/>
            </a:pPr>
            <a:r>
              <a:rPr lang="en-US" sz="1200" dirty="0"/>
              <a:t>No manual profile selection necessary</a:t>
            </a: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21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43B5E45-7F73-4E0E-8E08-86821F438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5133" y="1408113"/>
            <a:ext cx="2491806" cy="413623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7EF74DBA-3BF9-43EB-8C22-C54BAE934FF6}"/>
              </a:ext>
            </a:extLst>
          </p:cNvPr>
          <p:cNvSpPr/>
          <p:nvPr/>
        </p:nvSpPr>
        <p:spPr>
          <a:xfrm>
            <a:off x="6697141" y="5256311"/>
            <a:ext cx="1944216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04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Module: 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1800" b="1" dirty="0" err="1"/>
              <a:t>ReportEmail</a:t>
            </a:r>
            <a:r>
              <a:rPr lang="de-DE" sz="1800" b="1" dirty="0"/>
              <a:t>:</a:t>
            </a:r>
          </a:p>
          <a:p>
            <a:pPr marL="0" indent="0">
              <a:buNone/>
            </a:pPr>
            <a:r>
              <a:rPr lang="en-US" sz="1200" dirty="0"/>
              <a:t>As soon as the </a:t>
            </a:r>
            <a:r>
              <a:rPr lang="en-US" sz="1200" dirty="0" err="1"/>
              <a:t>cks.RUN</a:t>
            </a:r>
            <a:r>
              <a:rPr lang="en-US" sz="1200" dirty="0"/>
              <a:t> detects an error, an error report is automatically sent to the specified e-mail address.</a:t>
            </a:r>
          </a:p>
          <a:p>
            <a:pPr marL="0" indent="0">
              <a:buNone/>
            </a:pPr>
            <a:r>
              <a:rPr lang="en-US" sz="1200" dirty="0"/>
              <a:t>an error report is automatically sent to the specified e-mail address. </a:t>
            </a:r>
            <a:endParaRPr lang="de-DE" sz="900" dirty="0"/>
          </a:p>
          <a:p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22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43B5E45-7F73-4E0E-8E08-86821F438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213" y="1422933"/>
            <a:ext cx="2491806" cy="413623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7EF74DBA-3BF9-43EB-8C22-C54BAE934FF6}"/>
              </a:ext>
            </a:extLst>
          </p:cNvPr>
          <p:cNvSpPr/>
          <p:nvPr/>
        </p:nvSpPr>
        <p:spPr>
          <a:xfrm>
            <a:off x="7417221" y="2447999"/>
            <a:ext cx="1944216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68334AB-2BAF-4CA4-8488-C07975417C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497" y="3096071"/>
            <a:ext cx="4888226" cy="235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260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Update: 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2000" dirty="0" err="1"/>
              <a:t>Following</a:t>
            </a:r>
            <a:r>
              <a:rPr lang="de-DE" sz="2000" dirty="0"/>
              <a:t> </a:t>
            </a:r>
            <a:r>
              <a:rPr lang="de-DE" sz="2000" dirty="0" err="1"/>
              <a:t>Process</a:t>
            </a:r>
            <a:r>
              <a:rPr lang="de-DE" sz="2000" dirty="0"/>
              <a:t>: </a:t>
            </a:r>
          </a:p>
          <a:p>
            <a:pPr marL="457200" indent="-457200">
              <a:buAutoNum type="arabicPeriod"/>
            </a:pPr>
            <a:r>
              <a:rPr lang="en-US" sz="2000" dirty="0"/>
              <a:t>Download the latest version of </a:t>
            </a:r>
            <a:r>
              <a:rPr lang="en-US" sz="2000" dirty="0" err="1"/>
              <a:t>cks.RUN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Copy Settings.xml file from the old folder to the new one (take over old configuration)</a:t>
            </a:r>
          </a:p>
          <a:p>
            <a:pPr marL="457200" indent="-457200">
              <a:buAutoNum type="arabicPeriod"/>
            </a:pPr>
            <a:r>
              <a:rPr lang="en-US" sz="2000" dirty="0"/>
              <a:t>Start new version </a:t>
            </a:r>
            <a:r>
              <a:rPr lang="de-DE" sz="2000" dirty="0"/>
              <a:t>:</a:t>
            </a:r>
          </a:p>
          <a:p>
            <a:pPr marL="857250" lvl="1" indent="-457200">
              <a:buAutoNum type="arabicPeriod"/>
            </a:pPr>
            <a:r>
              <a:rPr lang="en-US" sz="1600" dirty="0"/>
              <a:t>A message appears that the old service is still installed.</a:t>
            </a:r>
          </a:p>
          <a:p>
            <a:pPr marL="857250" lvl="1" indent="-457200">
              <a:buAutoNum type="arabicPeriod"/>
            </a:pPr>
            <a:r>
              <a:rPr lang="en-US" sz="1600" dirty="0"/>
              <a:t>Uninstall this version via "Administrate Service" and install the new version.</a:t>
            </a:r>
          </a:p>
          <a:p>
            <a:pPr marL="857250" lvl="1" indent="-457200">
              <a:buAutoNum type="arabicPeriod"/>
            </a:pPr>
            <a:r>
              <a:rPr lang="en-US" sz="1600" dirty="0"/>
              <a:t>Set the Windows service to "Delayed start" again.</a:t>
            </a:r>
            <a:endParaRPr lang="de-DE" sz="900" dirty="0"/>
          </a:p>
          <a:p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9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23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5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AE6F8B-912B-46E8-BC5D-07A3D0E0D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17A36A-4215-4899-8DF2-4622F9D53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Agenda </a:t>
            </a:r>
            <a:r>
              <a:rPr lang="de-DE" sz="2000" b="1" dirty="0" err="1"/>
              <a:t>cks.RUN</a:t>
            </a:r>
            <a:r>
              <a:rPr lang="de-DE" sz="2000" b="1" dirty="0"/>
              <a:t>:</a:t>
            </a:r>
          </a:p>
          <a:p>
            <a:pPr marL="0" indent="0">
              <a:buNone/>
            </a:pPr>
            <a:r>
              <a:rPr lang="de-DE" sz="2000" dirty="0"/>
              <a:t>					</a:t>
            </a:r>
            <a:endParaRPr lang="de-DE" sz="1800" i="1" dirty="0"/>
          </a:p>
          <a:p>
            <a:pPr marL="514350" indent="-514350">
              <a:buAutoNum type="arabicPeriod"/>
            </a:pPr>
            <a:r>
              <a:rPr lang="en-US" sz="2000" dirty="0"/>
              <a:t>Practical use					</a:t>
            </a:r>
          </a:p>
          <a:p>
            <a:pPr marL="514350" indent="-514350">
              <a:buAutoNum type="arabicPeriod"/>
            </a:pPr>
            <a:r>
              <a:rPr lang="en-US" sz="2000" dirty="0"/>
              <a:t>Requirements					</a:t>
            </a:r>
          </a:p>
          <a:p>
            <a:pPr marL="514350" indent="-514350">
              <a:buAutoNum type="arabicPeriod"/>
            </a:pPr>
            <a:r>
              <a:rPr lang="en-US" sz="2000" dirty="0"/>
              <a:t>Installation </a:t>
            </a:r>
          </a:p>
          <a:p>
            <a:pPr marL="514350" indent="-514350">
              <a:buAutoNum type="arabicPeriod"/>
            </a:pPr>
            <a:r>
              <a:rPr lang="en-US" sz="2000" dirty="0"/>
              <a:t>Structure </a:t>
            </a:r>
            <a:r>
              <a:rPr lang="en-US" sz="2000" dirty="0" err="1"/>
              <a:t>cks.RUN</a:t>
            </a:r>
            <a:r>
              <a:rPr lang="en-US" sz="2000" dirty="0"/>
              <a:t>					</a:t>
            </a:r>
          </a:p>
          <a:p>
            <a:pPr marL="514350" indent="-514350">
              <a:buAutoNum type="arabicPeriod"/>
            </a:pPr>
            <a:r>
              <a:rPr lang="en-US" sz="2000" dirty="0"/>
              <a:t>Modules </a:t>
            </a:r>
            <a:r>
              <a:rPr lang="en-US" sz="2000" dirty="0" err="1"/>
              <a:t>cks.RUN</a:t>
            </a:r>
            <a:r>
              <a:rPr lang="en-US" sz="2000" dirty="0"/>
              <a:t> / Practical examples					</a:t>
            </a:r>
          </a:p>
          <a:p>
            <a:pPr marL="514350" indent="-514350">
              <a:buAutoNum type="arabicPeriod"/>
            </a:pPr>
            <a:r>
              <a:rPr lang="en-US" sz="2000" dirty="0"/>
              <a:t>Update </a:t>
            </a:r>
            <a:r>
              <a:rPr lang="en-US" sz="2000" dirty="0" err="1"/>
              <a:t>cks.RUN</a:t>
            </a:r>
            <a:endParaRPr lang="en-US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81538C3-9411-4532-8988-5A8661068E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3</a:t>
            </a:fld>
            <a:endParaRPr lang="de-DE" alt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4DBFD01-92B3-4865-89F4-053007709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9350" y="4176191"/>
            <a:ext cx="1224534" cy="145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4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79F9E-3785-4334-97FC-DFAF400E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FEB33-F79F-4C5F-BFBA-0149E61B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 err="1"/>
              <a:t>Practical</a:t>
            </a:r>
            <a:r>
              <a:rPr lang="de-DE" sz="2000" b="1" dirty="0"/>
              <a:t> </a:t>
            </a:r>
            <a:r>
              <a:rPr lang="de-DE" sz="2000" b="1" dirty="0" err="1"/>
              <a:t>use</a:t>
            </a:r>
            <a:r>
              <a:rPr lang="de-DE" sz="2000" b="1" dirty="0"/>
              <a:t>: </a:t>
            </a:r>
          </a:p>
          <a:p>
            <a:pPr marL="0" indent="0">
              <a:buNone/>
            </a:pPr>
            <a:endParaRPr lang="de-DE" sz="2000" dirty="0"/>
          </a:p>
          <a:p>
            <a:pPr>
              <a:buFontTx/>
              <a:buChar char="-"/>
            </a:pPr>
            <a:r>
              <a:rPr lang="en-US" sz="2000" dirty="0"/>
              <a:t>Automation of processes (</a:t>
            </a:r>
            <a:r>
              <a:rPr lang="en-US" sz="2000" dirty="0" err="1"/>
              <a:t>cks.DMS</a:t>
            </a:r>
            <a:r>
              <a:rPr lang="en-US" sz="2000" dirty="0"/>
              <a:t> / </a:t>
            </a:r>
            <a:r>
              <a:rPr lang="en-US" sz="2000" dirty="0" err="1"/>
              <a:t>cks.ADC</a:t>
            </a:r>
            <a:r>
              <a:rPr lang="en-US" sz="2000" dirty="0"/>
              <a:t> / </a:t>
            </a:r>
            <a:r>
              <a:rPr lang="en-US" sz="2000" dirty="0" err="1"/>
              <a:t>cks.eINVOICE</a:t>
            </a:r>
            <a:r>
              <a:rPr lang="en-US" sz="2000" dirty="0"/>
              <a:t>)</a:t>
            </a:r>
          </a:p>
          <a:p>
            <a:pPr>
              <a:buFontTx/>
              <a:buChar char="-"/>
            </a:pPr>
            <a:r>
              <a:rPr lang="en-US" sz="2000" dirty="0"/>
              <a:t>Server controlled (load is not client side)</a:t>
            </a:r>
          </a:p>
          <a:p>
            <a:pPr>
              <a:buFontTx/>
              <a:buChar char="-"/>
            </a:pPr>
            <a:r>
              <a:rPr lang="en-US" sz="2000" dirty="0"/>
              <a:t>Time controlled processes</a:t>
            </a:r>
          </a:p>
          <a:p>
            <a:pPr>
              <a:buFontTx/>
              <a:buChar char="-"/>
            </a:pPr>
            <a:r>
              <a:rPr lang="en-US" sz="2000" dirty="0"/>
              <a:t>Cross-client configuration (tenants)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0A276-DFE2-4C6D-82EE-AA4BA186D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4</a:t>
            </a:fld>
            <a:endParaRPr lang="de-DE" alt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DDE4712-A717-4880-AD3D-8BAC095B2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9350" y="4176191"/>
            <a:ext cx="1224534" cy="145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81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 err="1"/>
              <a:t>Prerequisites</a:t>
            </a:r>
            <a:r>
              <a:rPr lang="de-DE" sz="2000" b="1" dirty="0"/>
              <a:t>: </a:t>
            </a:r>
          </a:p>
          <a:p>
            <a:pPr marL="0" indent="0">
              <a:buNone/>
            </a:pPr>
            <a:endParaRPr lang="de-DE" sz="2000" b="1" dirty="0"/>
          </a:p>
          <a:p>
            <a:pPr>
              <a:buFontTx/>
              <a:buChar char="-"/>
            </a:pPr>
            <a:r>
              <a:rPr lang="en-US" sz="2000" dirty="0"/>
              <a:t>Processes/ information for the modules should be clarified. </a:t>
            </a:r>
          </a:p>
          <a:p>
            <a:pPr>
              <a:buFontTx/>
              <a:buChar char="-"/>
            </a:pPr>
            <a:r>
              <a:rPr lang="en-US" sz="2000" dirty="0" err="1"/>
              <a:t>cks.DMS</a:t>
            </a:r>
            <a:r>
              <a:rPr lang="en-US" sz="2000" dirty="0"/>
              <a:t> / </a:t>
            </a:r>
            <a:r>
              <a:rPr lang="en-US" sz="2000" dirty="0" err="1"/>
              <a:t>cks.RUN</a:t>
            </a:r>
            <a:r>
              <a:rPr lang="en-US" sz="2000" dirty="0"/>
              <a:t> version must match (dependencies)</a:t>
            </a:r>
          </a:p>
          <a:p>
            <a:pPr>
              <a:buFontTx/>
              <a:buChar char="-"/>
            </a:pPr>
            <a:r>
              <a:rPr lang="en-US" sz="2000" dirty="0"/>
              <a:t>Database login is required</a:t>
            </a:r>
          </a:p>
          <a:p>
            <a:pPr>
              <a:buFontTx/>
              <a:buChar char="-"/>
            </a:pPr>
            <a:r>
              <a:rPr lang="en-US" sz="2000" dirty="0"/>
              <a:t>Installation on Windows Server </a:t>
            </a:r>
          </a:p>
          <a:p>
            <a:pPr>
              <a:buFontTx/>
              <a:buChar char="-"/>
            </a:pPr>
            <a:r>
              <a:rPr lang="en-US" sz="2000" dirty="0"/>
              <a:t>Depending on the function other </a:t>
            </a:r>
            <a:r>
              <a:rPr lang="en-US" sz="2000" dirty="0" err="1"/>
              <a:t>AddOns</a:t>
            </a:r>
            <a:r>
              <a:rPr lang="en-US" sz="2000" dirty="0"/>
              <a:t> are required (</a:t>
            </a:r>
            <a:r>
              <a:rPr lang="en-US" sz="2000" dirty="0" err="1"/>
              <a:t>Coresuite</a:t>
            </a:r>
            <a:r>
              <a:rPr lang="en-US" sz="2000" dirty="0"/>
              <a:t> / </a:t>
            </a:r>
            <a:r>
              <a:rPr lang="en-US" sz="2000" dirty="0" err="1"/>
              <a:t>cks.ADC</a:t>
            </a:r>
            <a:r>
              <a:rPr lang="en-US" sz="2000" dirty="0"/>
              <a:t>)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5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9350" y="4176191"/>
            <a:ext cx="1224534" cy="145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51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Installation:</a:t>
            </a:r>
          </a:p>
          <a:p>
            <a:pPr marL="0" indent="0">
              <a:buNone/>
            </a:pPr>
            <a:endParaRPr lang="de-DE" sz="2000" b="1" dirty="0"/>
          </a:p>
          <a:p>
            <a:pPr marL="457200" indent="-457200">
              <a:buAutoNum type="arabicPeriod"/>
            </a:pPr>
            <a:r>
              <a:rPr lang="en-US" sz="2000" dirty="0"/>
              <a:t>Download corresponding </a:t>
            </a:r>
            <a:r>
              <a:rPr lang="en-US" sz="2000" dirty="0" err="1"/>
              <a:t>cks.RUN</a:t>
            </a:r>
            <a:r>
              <a:rPr lang="en-US" sz="2000" dirty="0"/>
              <a:t> version (database version)</a:t>
            </a:r>
          </a:p>
          <a:p>
            <a:pPr marL="457200" indent="-457200">
              <a:buAutoNum type="arabicPeriod"/>
            </a:pPr>
            <a:r>
              <a:rPr lang="en-US" sz="2000" dirty="0"/>
              <a:t>Execute the self-extracting file and select folder structure</a:t>
            </a:r>
          </a:p>
          <a:p>
            <a:pPr marL="457200" indent="-457200">
              <a:buAutoNum type="arabicPeriod"/>
            </a:pPr>
            <a:r>
              <a:rPr lang="en-US" sz="2000" dirty="0"/>
              <a:t>Execute the "CksDmsServiceManager.exe" file</a:t>
            </a:r>
          </a:p>
          <a:p>
            <a:pPr marL="457200" indent="-457200">
              <a:buAutoNum type="arabicPeriod"/>
            </a:pPr>
            <a:r>
              <a:rPr lang="en-US" sz="2000" dirty="0"/>
              <a:t>In </a:t>
            </a:r>
            <a:r>
              <a:rPr lang="en-US" sz="2000" dirty="0" err="1"/>
              <a:t>cks.RUN</a:t>
            </a:r>
            <a:r>
              <a:rPr lang="en-US" sz="2000" dirty="0"/>
              <a:t> install the service &gt; Administrate Service &gt; Install</a:t>
            </a:r>
          </a:p>
          <a:p>
            <a:pPr marL="457200" indent="-457200">
              <a:buAutoNum type="arabicPeriod"/>
            </a:pPr>
            <a:r>
              <a:rPr lang="en-US" sz="2000" dirty="0"/>
              <a:t>Configure the installed service.</a:t>
            </a:r>
            <a:endParaRPr lang="de-DE" sz="2000" dirty="0"/>
          </a:p>
          <a:p>
            <a:pPr marL="457200" indent="-457200">
              <a:buAutoNum type="arabicPeriod"/>
            </a:pPr>
            <a:endParaRPr lang="de-DE" sz="2000" dirty="0"/>
          </a:p>
          <a:p>
            <a:pPr marL="457200" indent="-457200">
              <a:buAutoNum type="arabicPeriod"/>
            </a:pPr>
            <a:endParaRPr lang="de-DE" sz="20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6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9350" y="4176191"/>
            <a:ext cx="1224534" cy="145321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86ACE1C-AC97-4A22-8824-1B5F9D55C5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557" y="4104183"/>
            <a:ext cx="2085145" cy="145247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9798E09-DD6A-4F3B-A0EA-3F6376E837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8989" y="4195733"/>
            <a:ext cx="2275821" cy="1483746"/>
          </a:xfrm>
          <a:prstGeom prst="rect">
            <a:avLst/>
          </a:prstGeom>
        </p:spPr>
      </p:pic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3576446D-136A-4D79-A31A-313101045F02}"/>
              </a:ext>
            </a:extLst>
          </p:cNvPr>
          <p:cNvSpPr/>
          <p:nvPr/>
        </p:nvSpPr>
        <p:spPr>
          <a:xfrm>
            <a:off x="3813734" y="4796853"/>
            <a:ext cx="1224136" cy="28150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883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 err="1"/>
              <a:t>Structure</a:t>
            </a:r>
            <a:r>
              <a:rPr lang="de-DE" sz="2000" b="1" dirty="0"/>
              <a:t>:</a:t>
            </a:r>
          </a:p>
          <a:p>
            <a:pPr>
              <a:buFont typeface="+mj-lt"/>
              <a:buAutoNum type="arabicPeriod"/>
            </a:pPr>
            <a:r>
              <a:rPr lang="de-DE" sz="1600" b="1" dirty="0"/>
              <a:t>Ribbon: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File: Config Save / Load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Test: Test current configuration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Administrate Service: Install / Uninstall Service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About: Version information</a:t>
            </a:r>
          </a:p>
          <a:p>
            <a:pPr marL="400050" lvl="1" indent="0">
              <a:buNone/>
            </a:pPr>
            <a:endParaRPr lang="de-DE" sz="1200" dirty="0"/>
          </a:p>
          <a:p>
            <a:pPr marL="457200" indent="-457200">
              <a:buAutoNum type="arabicPeriod"/>
            </a:pPr>
            <a:r>
              <a:rPr lang="en-US" sz="1600" dirty="0"/>
              <a:t>Service status: Current status of the service</a:t>
            </a:r>
          </a:p>
          <a:p>
            <a:pPr marL="457200" indent="-457200">
              <a:buAutoNum type="arabicPeriod"/>
            </a:pPr>
            <a:r>
              <a:rPr lang="en-US" sz="1600" dirty="0"/>
              <a:t>Tenants: Which tenants / functions are active</a:t>
            </a:r>
          </a:p>
          <a:p>
            <a:pPr marL="457200" indent="-457200">
              <a:buAutoNum type="arabicPeriod"/>
            </a:pPr>
            <a:r>
              <a:rPr lang="en-US" sz="1600" dirty="0"/>
              <a:t>Module activation</a:t>
            </a:r>
          </a:p>
          <a:p>
            <a:pPr marL="457200" indent="-457200">
              <a:buAutoNum type="arabicPeriod"/>
            </a:pPr>
            <a:r>
              <a:rPr lang="en-US" sz="1600" dirty="0"/>
              <a:t>Verification functions</a:t>
            </a:r>
            <a:endParaRPr lang="de-DE" sz="20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7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EDB8D33A-FC50-4CC5-A740-6B73F4992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81" y="1643548"/>
            <a:ext cx="4347400" cy="3426958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FF2B04E0-E479-44F1-BC4D-5D9E7B58790E}"/>
              </a:ext>
            </a:extLst>
          </p:cNvPr>
          <p:cNvSpPr/>
          <p:nvPr/>
        </p:nvSpPr>
        <p:spPr>
          <a:xfrm>
            <a:off x="5259713" y="1799927"/>
            <a:ext cx="1365420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25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 err="1"/>
              <a:t>Structure</a:t>
            </a:r>
            <a:r>
              <a:rPr lang="de-DE" sz="2000" b="1" dirty="0"/>
              <a:t>:</a:t>
            </a:r>
          </a:p>
          <a:p>
            <a:pPr>
              <a:buFont typeface="+mj-lt"/>
              <a:buAutoNum type="arabicPeriod"/>
            </a:pPr>
            <a:r>
              <a:rPr lang="de-DE" sz="1600" dirty="0"/>
              <a:t>Ribbon: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File: Config Save / Load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Test: Test current configuration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Administrate Service: Install / Uninstall Service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About: Version information</a:t>
            </a:r>
          </a:p>
          <a:p>
            <a:pPr marL="857250" lvl="1" indent="-457200">
              <a:buAutoNum type="arabicPeriod"/>
            </a:pPr>
            <a:endParaRPr lang="de-DE" sz="1200" dirty="0"/>
          </a:p>
          <a:p>
            <a:pPr marL="457200" indent="-457200">
              <a:buAutoNum type="arabicPeriod"/>
            </a:pPr>
            <a:r>
              <a:rPr lang="en-US" sz="1600" b="1" dirty="0"/>
              <a:t>Service status: Current status of the service</a:t>
            </a:r>
          </a:p>
          <a:p>
            <a:pPr marL="457200" indent="-457200">
              <a:buAutoNum type="arabicPeriod"/>
            </a:pPr>
            <a:r>
              <a:rPr lang="en-US" sz="1600" dirty="0"/>
              <a:t>Tenants: Which tenants / functions are active</a:t>
            </a:r>
          </a:p>
          <a:p>
            <a:pPr marL="457200" indent="-457200">
              <a:buAutoNum type="arabicPeriod"/>
            </a:pPr>
            <a:r>
              <a:rPr lang="en-US" sz="1600" dirty="0"/>
              <a:t>Module activation</a:t>
            </a:r>
          </a:p>
          <a:p>
            <a:pPr marL="457200" indent="-457200">
              <a:buAutoNum type="arabicPeriod"/>
            </a:pPr>
            <a:r>
              <a:rPr lang="en-US" sz="1600" dirty="0"/>
              <a:t>Verification functions</a:t>
            </a:r>
          </a:p>
          <a:p>
            <a:pPr marL="457200" indent="-457200">
              <a:buAutoNum type="arabicPeriod"/>
            </a:pPr>
            <a:endParaRPr lang="de-DE" sz="20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8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EDB8D33A-FC50-4CC5-A740-6B73F4992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81" y="1643548"/>
            <a:ext cx="4347400" cy="3426958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FF2B04E0-E479-44F1-BC4D-5D9E7B58790E}"/>
              </a:ext>
            </a:extLst>
          </p:cNvPr>
          <p:cNvSpPr/>
          <p:nvPr/>
        </p:nvSpPr>
        <p:spPr>
          <a:xfrm>
            <a:off x="5256981" y="1943943"/>
            <a:ext cx="936104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91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5250-0FCA-49A5-A0A9-3DC5850F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cks.RUN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0D4A-3F1B-4ECE-B2BA-4EB00318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 err="1"/>
              <a:t>Structure</a:t>
            </a:r>
            <a:r>
              <a:rPr lang="de-DE" sz="2000" b="1" dirty="0"/>
              <a:t>:</a:t>
            </a:r>
          </a:p>
          <a:p>
            <a:pPr>
              <a:buFont typeface="+mj-lt"/>
              <a:buAutoNum type="arabicPeriod"/>
            </a:pPr>
            <a:r>
              <a:rPr lang="de-DE" sz="1600" dirty="0"/>
              <a:t>Ribbon: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File: Config Save / Load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Test: Test current configuration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Administrate Service: Install / Uninstall Service</a:t>
            </a:r>
          </a:p>
          <a:p>
            <a:pPr marL="857250" lvl="1" indent="-457200">
              <a:buAutoNum type="arabicPeriod"/>
            </a:pPr>
            <a:r>
              <a:rPr lang="en-US" sz="1200" dirty="0"/>
              <a:t>About: Version information</a:t>
            </a:r>
          </a:p>
          <a:p>
            <a:pPr marL="857250" lvl="1" indent="-457200">
              <a:buAutoNum type="arabicPeriod"/>
            </a:pPr>
            <a:endParaRPr lang="de-DE" sz="1200" dirty="0"/>
          </a:p>
          <a:p>
            <a:pPr marL="457200" indent="-457200">
              <a:buAutoNum type="arabicPeriod"/>
            </a:pPr>
            <a:r>
              <a:rPr lang="en-US" sz="1600" dirty="0"/>
              <a:t>Service status: Current status of the service</a:t>
            </a:r>
          </a:p>
          <a:p>
            <a:pPr marL="457200" indent="-457200">
              <a:buAutoNum type="arabicPeriod"/>
            </a:pPr>
            <a:r>
              <a:rPr lang="en-US" sz="1600" b="1" dirty="0"/>
              <a:t>Tenants: Which tenants / functions are active</a:t>
            </a:r>
          </a:p>
          <a:p>
            <a:pPr marL="457200" indent="-457200">
              <a:buAutoNum type="arabicPeriod"/>
            </a:pPr>
            <a:r>
              <a:rPr lang="en-US" sz="1600" dirty="0"/>
              <a:t>Module activation</a:t>
            </a:r>
          </a:p>
          <a:p>
            <a:pPr marL="457200" indent="-457200">
              <a:buAutoNum type="arabicPeriod"/>
            </a:pPr>
            <a:r>
              <a:rPr lang="en-US" sz="1600" dirty="0"/>
              <a:t>Verification functions</a:t>
            </a:r>
          </a:p>
          <a:p>
            <a:pPr marL="457200" indent="-457200">
              <a:buAutoNum type="arabicPeriod"/>
            </a:pPr>
            <a:endParaRPr lang="de-DE" sz="20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EEC1D-B1A0-4269-A9CA-64D375695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9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313F83-A6A7-42E1-9B58-3D8F61AA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532" y="4397143"/>
            <a:ext cx="1038351" cy="123226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EDB8D33A-FC50-4CC5-A740-6B73F4992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81" y="1643548"/>
            <a:ext cx="4347400" cy="3426958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FF2B04E0-E479-44F1-BC4D-5D9E7B58790E}"/>
              </a:ext>
            </a:extLst>
          </p:cNvPr>
          <p:cNvSpPr/>
          <p:nvPr/>
        </p:nvSpPr>
        <p:spPr>
          <a:xfrm>
            <a:off x="5256981" y="2159967"/>
            <a:ext cx="1080120" cy="28803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426136"/>
      </p:ext>
    </p:extLst>
  </p:cSld>
  <p:clrMapOvr>
    <a:masterClrMapping/>
  </p:clrMapOvr>
</p:sld>
</file>

<file path=ppt/theme/theme1.xml><?xml version="1.0" encoding="utf-8"?>
<a:theme xmlns:a="http://schemas.openxmlformats.org/drawingml/2006/main" name="2018-08-23 master EN">
  <a:themeElements>
    <a:clrScheme name="2018-08-23 master 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8-08-23 master EN">
      <a:majorFont>
        <a:latin typeface="Overlock"/>
        <a:ea typeface=""/>
        <a:cs typeface="Arial"/>
      </a:majorFont>
      <a:minorFont>
        <a:latin typeface="Overlo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018-08-23 master 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8-08-23 master 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8-08-23 master 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8-08-23 master 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8-08-23 master 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8-08-23 master 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8-08-23 master 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8-08-23 master 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8-08-23 master 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8-08-23 master 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8-08-23 master 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8-08-23 master 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2018-08-23 master EN</Template>
  <TotalTime>0</TotalTime>
  <Words>996</Words>
  <Application>Microsoft Office PowerPoint</Application>
  <PresentationFormat>Benutzerdefiniert</PresentationFormat>
  <Paragraphs>358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6" baseType="lpstr">
      <vt:lpstr>Arial</vt:lpstr>
      <vt:lpstr>Overlock</vt:lpstr>
      <vt:lpstr>2018-08-23 master EN</vt:lpstr>
      <vt:lpstr>PowerPoint-Präsentation</vt:lpstr>
      <vt:lpstr>Course structure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  <vt:lpstr>cks.RUN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 Aupke</dc:creator>
  <cp:lastModifiedBy>Nico Aupke</cp:lastModifiedBy>
  <cp:revision>139</cp:revision>
  <dcterms:created xsi:type="dcterms:W3CDTF">2019-10-09T07:26:11Z</dcterms:created>
  <dcterms:modified xsi:type="dcterms:W3CDTF">2022-02-01T09:04:07Z</dcterms:modified>
</cp:coreProperties>
</file>