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8" r:id="rId3"/>
    <p:sldId id="275" r:id="rId4"/>
    <p:sldId id="271" r:id="rId5"/>
    <p:sldId id="287" r:id="rId6"/>
    <p:sldId id="294" r:id="rId7"/>
    <p:sldId id="295" r:id="rId8"/>
    <p:sldId id="296" r:id="rId9"/>
    <p:sldId id="297" r:id="rId10"/>
    <p:sldId id="299" r:id="rId11"/>
    <p:sldId id="300" r:id="rId12"/>
    <p:sldId id="298" r:id="rId13"/>
    <p:sldId id="301" r:id="rId14"/>
    <p:sldId id="302" r:id="rId15"/>
    <p:sldId id="303" r:id="rId16"/>
    <p:sldId id="304" r:id="rId17"/>
    <p:sldId id="305" r:id="rId18"/>
    <p:sldId id="308" r:id="rId19"/>
    <p:sldId id="292" r:id="rId20"/>
    <p:sldId id="309" r:id="rId21"/>
    <p:sldId id="310" r:id="rId22"/>
    <p:sldId id="288" r:id="rId23"/>
    <p:sldId id="306" r:id="rId24"/>
    <p:sldId id="307" r:id="rId25"/>
    <p:sldId id="312" r:id="rId26"/>
    <p:sldId id="313" r:id="rId27"/>
    <p:sldId id="314" r:id="rId28"/>
    <p:sldId id="315" r:id="rId29"/>
    <p:sldId id="318" r:id="rId30"/>
    <p:sldId id="289" r:id="rId31"/>
    <p:sldId id="316" r:id="rId32"/>
    <p:sldId id="317" r:id="rId33"/>
  </p:sldIdLst>
  <p:sldSz cx="11522075" cy="6480175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Aupke" initials="NA" lastIdx="1" clrIdx="0">
    <p:extLst>
      <p:ext uri="{19B8F6BF-5375-455C-9EA6-DF929625EA0E}">
        <p15:presenceInfo xmlns:p15="http://schemas.microsoft.com/office/powerpoint/2012/main" userId="S::Nico.Aupke@cksolution.de::7ff1fe1e-e4fd-4b8d-944c-12eaf8701b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364"/>
    <a:srgbClr val="E8E8E8"/>
    <a:srgbClr val="DCDCDC"/>
    <a:srgbClr val="314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4" autoAdjust="0"/>
    <p:restoredTop sz="97449" autoAdjust="0"/>
  </p:normalViewPr>
  <p:slideViewPr>
    <p:cSldViewPr>
      <p:cViewPr varScale="1">
        <p:scale>
          <a:sx n="172" d="100"/>
          <a:sy n="172" d="100"/>
        </p:scale>
        <p:origin x="7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07B05-82A5-4277-9071-16D5987077B0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de-DE"/>
        </a:p>
      </dgm:t>
    </dgm:pt>
    <dgm:pt modelId="{18D81754-90CD-41D8-89AD-87E0BC02359B}">
      <dgm:prSet phldrT="[Text]"/>
      <dgm:spPr/>
      <dgm:t>
        <a:bodyPr/>
        <a:lstStyle/>
        <a:p>
          <a:r>
            <a:rPr lang="de-DE" dirty="0"/>
            <a:t>BP-Name</a:t>
          </a:r>
        </a:p>
      </dgm:t>
    </dgm:pt>
    <dgm:pt modelId="{8FA17181-0CF8-4E81-92F7-8E9B8091CCAD}" type="parTrans" cxnId="{08917AB2-53A0-4136-8FE1-AF62B47518C3}">
      <dgm:prSet/>
      <dgm:spPr/>
      <dgm:t>
        <a:bodyPr/>
        <a:lstStyle/>
        <a:p>
          <a:endParaRPr lang="de-DE"/>
        </a:p>
      </dgm:t>
    </dgm:pt>
    <dgm:pt modelId="{C36787AA-DBEF-4F13-BF3C-9D4B72745865}" type="sibTrans" cxnId="{08917AB2-53A0-4136-8FE1-AF62B47518C3}">
      <dgm:prSet/>
      <dgm:spPr/>
      <dgm:t>
        <a:bodyPr/>
        <a:lstStyle/>
        <a:p>
          <a:endParaRPr lang="de-DE"/>
        </a:p>
      </dgm:t>
    </dgm:pt>
    <dgm:pt modelId="{B7910DBB-7CA9-46D3-95C8-3509EDC2AB65}">
      <dgm:prSet phldrT="[Text]"/>
      <dgm:spPr/>
      <dgm:t>
        <a:bodyPr/>
        <a:lstStyle/>
        <a:p>
          <a:r>
            <a:rPr lang="de-DE" dirty="0"/>
            <a:t>VAT </a:t>
          </a:r>
          <a:r>
            <a:rPr lang="de-DE" dirty="0" err="1"/>
            <a:t>Number</a:t>
          </a:r>
          <a:endParaRPr lang="de-DE" dirty="0"/>
        </a:p>
      </dgm:t>
    </dgm:pt>
    <dgm:pt modelId="{26A0975F-1BB5-40F1-9677-F70752387153}" type="parTrans" cxnId="{2249D473-19AC-42D6-854E-30F8C8D0DA06}">
      <dgm:prSet/>
      <dgm:spPr/>
      <dgm:t>
        <a:bodyPr/>
        <a:lstStyle/>
        <a:p>
          <a:endParaRPr lang="de-DE"/>
        </a:p>
      </dgm:t>
    </dgm:pt>
    <dgm:pt modelId="{A54F9438-2AB2-46DB-8FBD-E13BEE45811E}" type="sibTrans" cxnId="{2249D473-19AC-42D6-854E-30F8C8D0DA06}">
      <dgm:prSet/>
      <dgm:spPr/>
      <dgm:t>
        <a:bodyPr/>
        <a:lstStyle/>
        <a:p>
          <a:endParaRPr lang="de-DE"/>
        </a:p>
      </dgm:t>
    </dgm:pt>
    <dgm:pt modelId="{1F1582D7-31B5-4CA7-87BF-8C73B6B1A7E6}">
      <dgm:prSet phldrT="[Text]"/>
      <dgm:spPr/>
      <dgm:t>
        <a:bodyPr/>
        <a:lstStyle/>
        <a:p>
          <a:r>
            <a:rPr lang="de-DE" dirty="0"/>
            <a:t>IBAN</a:t>
          </a:r>
        </a:p>
      </dgm:t>
    </dgm:pt>
    <dgm:pt modelId="{0B2A0935-9424-4FEE-8B24-FA1DDA1C6909}" type="parTrans" cxnId="{AD644FC2-70DF-40EA-971C-0ACF9E2FBFAC}">
      <dgm:prSet/>
      <dgm:spPr/>
      <dgm:t>
        <a:bodyPr/>
        <a:lstStyle/>
        <a:p>
          <a:endParaRPr lang="de-DE"/>
        </a:p>
      </dgm:t>
    </dgm:pt>
    <dgm:pt modelId="{1061AA12-7B10-4A46-B8E6-ED7E9CCE4E6C}" type="sibTrans" cxnId="{AD644FC2-70DF-40EA-971C-0ACF9E2FBFAC}">
      <dgm:prSet/>
      <dgm:spPr/>
      <dgm:t>
        <a:bodyPr/>
        <a:lstStyle/>
        <a:p>
          <a:endParaRPr lang="de-DE"/>
        </a:p>
      </dgm:t>
    </dgm:pt>
    <dgm:pt modelId="{7794A65A-DE38-4ADA-A3B9-F9727A978394}">
      <dgm:prSet phldrT="[Text]"/>
      <dgm:spPr/>
      <dgm:t>
        <a:bodyPr/>
        <a:lstStyle/>
        <a:p>
          <a:r>
            <a:rPr lang="de-DE" dirty="0" err="1"/>
            <a:t>Adress</a:t>
          </a:r>
          <a:endParaRPr lang="de-DE" dirty="0"/>
        </a:p>
      </dgm:t>
    </dgm:pt>
    <dgm:pt modelId="{F63789E1-9123-4DC4-918C-5F20C7CF5159}" type="parTrans" cxnId="{40834CB8-6D1C-4568-8F2B-948558FF91E2}">
      <dgm:prSet/>
      <dgm:spPr/>
      <dgm:t>
        <a:bodyPr/>
        <a:lstStyle/>
        <a:p>
          <a:endParaRPr lang="de-DE"/>
        </a:p>
      </dgm:t>
    </dgm:pt>
    <dgm:pt modelId="{7DF872BA-F9D9-4E75-9782-E12213060EB5}" type="sibTrans" cxnId="{40834CB8-6D1C-4568-8F2B-948558FF91E2}">
      <dgm:prSet/>
      <dgm:spPr/>
      <dgm:t>
        <a:bodyPr/>
        <a:lstStyle/>
        <a:p>
          <a:endParaRPr lang="de-DE"/>
        </a:p>
      </dgm:t>
    </dgm:pt>
    <dgm:pt modelId="{B6A3CD37-67FF-436A-916F-881673E7DCAA}">
      <dgm:prSet phldrT="[Text]"/>
      <dgm:spPr/>
      <dgm:t>
        <a:bodyPr/>
        <a:lstStyle/>
        <a:p>
          <a:r>
            <a:rPr lang="de-DE" dirty="0" err="1"/>
            <a:t>SearchTerm</a:t>
          </a:r>
          <a:endParaRPr lang="de-DE" dirty="0"/>
        </a:p>
      </dgm:t>
    </dgm:pt>
    <dgm:pt modelId="{5DADCC93-3FBA-47A7-8E5F-6B3CD85148D7}" type="parTrans" cxnId="{1BE050AE-9CFE-4477-96F2-48F6072D58B9}">
      <dgm:prSet/>
      <dgm:spPr/>
      <dgm:t>
        <a:bodyPr/>
        <a:lstStyle/>
        <a:p>
          <a:endParaRPr lang="de-DE"/>
        </a:p>
      </dgm:t>
    </dgm:pt>
    <dgm:pt modelId="{7D6B51F1-795E-4826-9C7D-6E1ED4F650F1}" type="sibTrans" cxnId="{1BE050AE-9CFE-4477-96F2-48F6072D58B9}">
      <dgm:prSet/>
      <dgm:spPr/>
      <dgm:t>
        <a:bodyPr/>
        <a:lstStyle/>
        <a:p>
          <a:endParaRPr lang="de-DE"/>
        </a:p>
      </dgm:t>
    </dgm:pt>
    <dgm:pt modelId="{D776FDBC-CDAF-4FAC-B71A-F5E4E80E47E3}" type="pres">
      <dgm:prSet presAssocID="{9C007B05-82A5-4277-9071-16D5987077B0}" presName="linear" presStyleCnt="0">
        <dgm:presLayoutVars>
          <dgm:dir/>
          <dgm:animLvl val="lvl"/>
          <dgm:resizeHandles val="exact"/>
        </dgm:presLayoutVars>
      </dgm:prSet>
      <dgm:spPr/>
    </dgm:pt>
    <dgm:pt modelId="{542DF29C-0704-4D70-B2E4-9918CBC501A8}" type="pres">
      <dgm:prSet presAssocID="{18D81754-90CD-41D8-89AD-87E0BC02359B}" presName="parentLin" presStyleCnt="0"/>
      <dgm:spPr/>
    </dgm:pt>
    <dgm:pt modelId="{1FE7074C-F5C6-4C65-9F64-D97F236104CC}" type="pres">
      <dgm:prSet presAssocID="{18D81754-90CD-41D8-89AD-87E0BC02359B}" presName="parentLeftMargin" presStyleLbl="node1" presStyleIdx="0" presStyleCnt="5"/>
      <dgm:spPr/>
    </dgm:pt>
    <dgm:pt modelId="{12AE1F42-CF13-4382-BDCD-14ADEEA44F03}" type="pres">
      <dgm:prSet presAssocID="{18D81754-90CD-41D8-89AD-87E0BC02359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3DACDEE-C3AC-4573-B4FE-6BC2734088A6}" type="pres">
      <dgm:prSet presAssocID="{18D81754-90CD-41D8-89AD-87E0BC02359B}" presName="negativeSpace" presStyleCnt="0"/>
      <dgm:spPr/>
    </dgm:pt>
    <dgm:pt modelId="{6D6C8F34-0149-4F84-941C-7C986A487D95}" type="pres">
      <dgm:prSet presAssocID="{18D81754-90CD-41D8-89AD-87E0BC02359B}" presName="childText" presStyleLbl="conFgAcc1" presStyleIdx="0" presStyleCnt="5">
        <dgm:presLayoutVars>
          <dgm:bulletEnabled val="1"/>
        </dgm:presLayoutVars>
      </dgm:prSet>
      <dgm:spPr/>
    </dgm:pt>
    <dgm:pt modelId="{2FA1DAAC-D01A-4036-9FF7-8F7E2D5AD9BC}" type="pres">
      <dgm:prSet presAssocID="{C36787AA-DBEF-4F13-BF3C-9D4B72745865}" presName="spaceBetweenRectangles" presStyleCnt="0"/>
      <dgm:spPr/>
    </dgm:pt>
    <dgm:pt modelId="{83E6F100-AB2D-4646-A412-61EFDF4DE2DA}" type="pres">
      <dgm:prSet presAssocID="{B7910DBB-7CA9-46D3-95C8-3509EDC2AB65}" presName="parentLin" presStyleCnt="0"/>
      <dgm:spPr/>
    </dgm:pt>
    <dgm:pt modelId="{20173495-4490-438F-A43F-AB376F218D25}" type="pres">
      <dgm:prSet presAssocID="{B7910DBB-7CA9-46D3-95C8-3509EDC2AB65}" presName="parentLeftMargin" presStyleLbl="node1" presStyleIdx="0" presStyleCnt="5"/>
      <dgm:spPr/>
    </dgm:pt>
    <dgm:pt modelId="{100EC156-DA78-4A8E-890E-03356073DD65}" type="pres">
      <dgm:prSet presAssocID="{B7910DBB-7CA9-46D3-95C8-3509EDC2AB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4A4E97A-60FC-430A-AF9D-1DF5424514B0}" type="pres">
      <dgm:prSet presAssocID="{B7910DBB-7CA9-46D3-95C8-3509EDC2AB65}" presName="negativeSpace" presStyleCnt="0"/>
      <dgm:spPr/>
    </dgm:pt>
    <dgm:pt modelId="{027A4633-FA63-455E-A74D-3F64FE94B3B8}" type="pres">
      <dgm:prSet presAssocID="{B7910DBB-7CA9-46D3-95C8-3509EDC2AB65}" presName="childText" presStyleLbl="conFgAcc1" presStyleIdx="1" presStyleCnt="5">
        <dgm:presLayoutVars>
          <dgm:bulletEnabled val="1"/>
        </dgm:presLayoutVars>
      </dgm:prSet>
      <dgm:spPr/>
    </dgm:pt>
    <dgm:pt modelId="{01235D41-465E-4F3A-8CED-0FA762E92F7E}" type="pres">
      <dgm:prSet presAssocID="{A54F9438-2AB2-46DB-8FBD-E13BEE45811E}" presName="spaceBetweenRectangles" presStyleCnt="0"/>
      <dgm:spPr/>
    </dgm:pt>
    <dgm:pt modelId="{7C60693F-8A02-40CE-8B39-CFE1FA4E5645}" type="pres">
      <dgm:prSet presAssocID="{1F1582D7-31B5-4CA7-87BF-8C73B6B1A7E6}" presName="parentLin" presStyleCnt="0"/>
      <dgm:spPr/>
    </dgm:pt>
    <dgm:pt modelId="{95547063-76DF-489C-BAB8-001127EAEA85}" type="pres">
      <dgm:prSet presAssocID="{1F1582D7-31B5-4CA7-87BF-8C73B6B1A7E6}" presName="parentLeftMargin" presStyleLbl="node1" presStyleIdx="1" presStyleCnt="5"/>
      <dgm:spPr/>
    </dgm:pt>
    <dgm:pt modelId="{4D445EB1-27E1-403B-BB85-30EBAED989F9}" type="pres">
      <dgm:prSet presAssocID="{1F1582D7-31B5-4CA7-87BF-8C73B6B1A7E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56C5BA-2610-45C1-B8DD-F162B0C47D7C}" type="pres">
      <dgm:prSet presAssocID="{1F1582D7-31B5-4CA7-87BF-8C73B6B1A7E6}" presName="negativeSpace" presStyleCnt="0"/>
      <dgm:spPr/>
    </dgm:pt>
    <dgm:pt modelId="{6F74976E-BB58-4C31-976A-878D6B842015}" type="pres">
      <dgm:prSet presAssocID="{1F1582D7-31B5-4CA7-87BF-8C73B6B1A7E6}" presName="childText" presStyleLbl="conFgAcc1" presStyleIdx="2" presStyleCnt="5">
        <dgm:presLayoutVars>
          <dgm:bulletEnabled val="1"/>
        </dgm:presLayoutVars>
      </dgm:prSet>
      <dgm:spPr/>
    </dgm:pt>
    <dgm:pt modelId="{BB692E06-E82E-4340-A755-1D359CFF2B67}" type="pres">
      <dgm:prSet presAssocID="{1061AA12-7B10-4A46-B8E6-ED7E9CCE4E6C}" presName="spaceBetweenRectangles" presStyleCnt="0"/>
      <dgm:spPr/>
    </dgm:pt>
    <dgm:pt modelId="{A31DD5D4-DA5F-4E0E-9613-50BAB54BDD18}" type="pres">
      <dgm:prSet presAssocID="{7794A65A-DE38-4ADA-A3B9-F9727A978394}" presName="parentLin" presStyleCnt="0"/>
      <dgm:spPr/>
    </dgm:pt>
    <dgm:pt modelId="{B7E40202-F03A-4846-8ABD-611540671519}" type="pres">
      <dgm:prSet presAssocID="{7794A65A-DE38-4ADA-A3B9-F9727A978394}" presName="parentLeftMargin" presStyleLbl="node1" presStyleIdx="2" presStyleCnt="5"/>
      <dgm:spPr/>
    </dgm:pt>
    <dgm:pt modelId="{B9530012-BB92-45AF-97B5-04A99318324C}" type="pres">
      <dgm:prSet presAssocID="{7794A65A-DE38-4ADA-A3B9-F9727A9783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7EC824-3340-4355-87ED-C4A318195563}" type="pres">
      <dgm:prSet presAssocID="{7794A65A-DE38-4ADA-A3B9-F9727A978394}" presName="negativeSpace" presStyleCnt="0"/>
      <dgm:spPr/>
    </dgm:pt>
    <dgm:pt modelId="{5E290BD4-EA62-421A-838C-171D53FC7594}" type="pres">
      <dgm:prSet presAssocID="{7794A65A-DE38-4ADA-A3B9-F9727A978394}" presName="childText" presStyleLbl="conFgAcc1" presStyleIdx="3" presStyleCnt="5">
        <dgm:presLayoutVars>
          <dgm:bulletEnabled val="1"/>
        </dgm:presLayoutVars>
      </dgm:prSet>
      <dgm:spPr/>
    </dgm:pt>
    <dgm:pt modelId="{3D790CB1-DAF7-4074-A83D-951D93E17667}" type="pres">
      <dgm:prSet presAssocID="{7DF872BA-F9D9-4E75-9782-E12213060EB5}" presName="spaceBetweenRectangles" presStyleCnt="0"/>
      <dgm:spPr/>
    </dgm:pt>
    <dgm:pt modelId="{BD286D48-A50E-4C3A-B8CA-29F907E2E9D1}" type="pres">
      <dgm:prSet presAssocID="{B6A3CD37-67FF-436A-916F-881673E7DCAA}" presName="parentLin" presStyleCnt="0"/>
      <dgm:spPr/>
    </dgm:pt>
    <dgm:pt modelId="{B11773F8-D64D-4ECD-9669-8CCB549972F5}" type="pres">
      <dgm:prSet presAssocID="{B6A3CD37-67FF-436A-916F-881673E7DCAA}" presName="parentLeftMargin" presStyleLbl="node1" presStyleIdx="3" presStyleCnt="5"/>
      <dgm:spPr/>
    </dgm:pt>
    <dgm:pt modelId="{95BA66F6-52DF-4341-94DF-B1506C8459BE}" type="pres">
      <dgm:prSet presAssocID="{B6A3CD37-67FF-436A-916F-881673E7DCA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A71A644-A388-46B8-861B-74E23B654929}" type="pres">
      <dgm:prSet presAssocID="{B6A3CD37-67FF-436A-916F-881673E7DCAA}" presName="negativeSpace" presStyleCnt="0"/>
      <dgm:spPr/>
    </dgm:pt>
    <dgm:pt modelId="{D5F3BEBC-03D3-4795-BBD9-D93074E1AC98}" type="pres">
      <dgm:prSet presAssocID="{B6A3CD37-67FF-436A-916F-881673E7DCA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30CF32B-7BFE-4C62-9C69-173FA0DEEC34}" type="presOf" srcId="{18D81754-90CD-41D8-89AD-87E0BC02359B}" destId="{12AE1F42-CF13-4382-BDCD-14ADEEA44F03}" srcOrd="1" destOrd="0" presId="urn:microsoft.com/office/officeart/2005/8/layout/list1"/>
    <dgm:cxn modelId="{3A60202E-7C7F-4302-9C12-EBC868CB1F42}" type="presOf" srcId="{B7910DBB-7CA9-46D3-95C8-3509EDC2AB65}" destId="{20173495-4490-438F-A43F-AB376F218D25}" srcOrd="0" destOrd="0" presId="urn:microsoft.com/office/officeart/2005/8/layout/list1"/>
    <dgm:cxn modelId="{643B6530-65E2-4B93-9352-62E33AC20108}" type="presOf" srcId="{18D81754-90CD-41D8-89AD-87E0BC02359B}" destId="{1FE7074C-F5C6-4C65-9F64-D97F236104CC}" srcOrd="0" destOrd="0" presId="urn:microsoft.com/office/officeart/2005/8/layout/list1"/>
    <dgm:cxn modelId="{973AF132-A55D-4518-A9A8-60F5D045649C}" type="presOf" srcId="{9C007B05-82A5-4277-9071-16D5987077B0}" destId="{D776FDBC-CDAF-4FAC-B71A-F5E4E80E47E3}" srcOrd="0" destOrd="0" presId="urn:microsoft.com/office/officeart/2005/8/layout/list1"/>
    <dgm:cxn modelId="{BC92C366-BBFC-4B9D-A8AD-BC6CE3815E52}" type="presOf" srcId="{7794A65A-DE38-4ADA-A3B9-F9727A978394}" destId="{B7E40202-F03A-4846-8ABD-611540671519}" srcOrd="0" destOrd="0" presId="urn:microsoft.com/office/officeart/2005/8/layout/list1"/>
    <dgm:cxn modelId="{DE95A74C-E53E-4BA3-96AA-FC245F6F923E}" type="presOf" srcId="{B6A3CD37-67FF-436A-916F-881673E7DCAA}" destId="{95BA66F6-52DF-4341-94DF-B1506C8459BE}" srcOrd="1" destOrd="0" presId="urn:microsoft.com/office/officeart/2005/8/layout/list1"/>
    <dgm:cxn modelId="{2249D473-19AC-42D6-854E-30F8C8D0DA06}" srcId="{9C007B05-82A5-4277-9071-16D5987077B0}" destId="{B7910DBB-7CA9-46D3-95C8-3509EDC2AB65}" srcOrd="1" destOrd="0" parTransId="{26A0975F-1BB5-40F1-9677-F70752387153}" sibTransId="{A54F9438-2AB2-46DB-8FBD-E13BEE45811E}"/>
    <dgm:cxn modelId="{C712B776-6F1A-4DFD-94A2-95CA88012989}" type="presOf" srcId="{B6A3CD37-67FF-436A-916F-881673E7DCAA}" destId="{B11773F8-D64D-4ECD-9669-8CCB549972F5}" srcOrd="0" destOrd="0" presId="urn:microsoft.com/office/officeart/2005/8/layout/list1"/>
    <dgm:cxn modelId="{081FB27E-8D60-4E52-99CE-7AE240F95D7E}" type="presOf" srcId="{1F1582D7-31B5-4CA7-87BF-8C73B6B1A7E6}" destId="{4D445EB1-27E1-403B-BB85-30EBAED989F9}" srcOrd="1" destOrd="0" presId="urn:microsoft.com/office/officeart/2005/8/layout/list1"/>
    <dgm:cxn modelId="{1BE050AE-9CFE-4477-96F2-48F6072D58B9}" srcId="{9C007B05-82A5-4277-9071-16D5987077B0}" destId="{B6A3CD37-67FF-436A-916F-881673E7DCAA}" srcOrd="4" destOrd="0" parTransId="{5DADCC93-3FBA-47A7-8E5F-6B3CD85148D7}" sibTransId="{7D6B51F1-795E-4826-9C7D-6E1ED4F650F1}"/>
    <dgm:cxn modelId="{08917AB2-53A0-4136-8FE1-AF62B47518C3}" srcId="{9C007B05-82A5-4277-9071-16D5987077B0}" destId="{18D81754-90CD-41D8-89AD-87E0BC02359B}" srcOrd="0" destOrd="0" parTransId="{8FA17181-0CF8-4E81-92F7-8E9B8091CCAD}" sibTransId="{C36787AA-DBEF-4F13-BF3C-9D4B72745865}"/>
    <dgm:cxn modelId="{40834CB8-6D1C-4568-8F2B-948558FF91E2}" srcId="{9C007B05-82A5-4277-9071-16D5987077B0}" destId="{7794A65A-DE38-4ADA-A3B9-F9727A978394}" srcOrd="3" destOrd="0" parTransId="{F63789E1-9123-4DC4-918C-5F20C7CF5159}" sibTransId="{7DF872BA-F9D9-4E75-9782-E12213060EB5}"/>
    <dgm:cxn modelId="{AD644FC2-70DF-40EA-971C-0ACF9E2FBFAC}" srcId="{9C007B05-82A5-4277-9071-16D5987077B0}" destId="{1F1582D7-31B5-4CA7-87BF-8C73B6B1A7E6}" srcOrd="2" destOrd="0" parTransId="{0B2A0935-9424-4FEE-8B24-FA1DDA1C6909}" sibTransId="{1061AA12-7B10-4A46-B8E6-ED7E9CCE4E6C}"/>
    <dgm:cxn modelId="{4F2F15DE-D071-4314-B44A-9EE92AB99CEC}" type="presOf" srcId="{7794A65A-DE38-4ADA-A3B9-F9727A978394}" destId="{B9530012-BB92-45AF-97B5-04A99318324C}" srcOrd="1" destOrd="0" presId="urn:microsoft.com/office/officeart/2005/8/layout/list1"/>
    <dgm:cxn modelId="{04B53EDE-5B21-4031-86C4-4810443CD6F8}" type="presOf" srcId="{B7910DBB-7CA9-46D3-95C8-3509EDC2AB65}" destId="{100EC156-DA78-4A8E-890E-03356073DD65}" srcOrd="1" destOrd="0" presId="urn:microsoft.com/office/officeart/2005/8/layout/list1"/>
    <dgm:cxn modelId="{439F31E7-2739-414C-A1B8-47B1F7DA9D19}" type="presOf" srcId="{1F1582D7-31B5-4CA7-87BF-8C73B6B1A7E6}" destId="{95547063-76DF-489C-BAB8-001127EAEA85}" srcOrd="0" destOrd="0" presId="urn:microsoft.com/office/officeart/2005/8/layout/list1"/>
    <dgm:cxn modelId="{8585A588-5FF9-476B-A84D-2B18353DDEA8}" type="presParOf" srcId="{D776FDBC-CDAF-4FAC-B71A-F5E4E80E47E3}" destId="{542DF29C-0704-4D70-B2E4-9918CBC501A8}" srcOrd="0" destOrd="0" presId="urn:microsoft.com/office/officeart/2005/8/layout/list1"/>
    <dgm:cxn modelId="{FF23779D-6650-4AE4-849A-4B2F3009F024}" type="presParOf" srcId="{542DF29C-0704-4D70-B2E4-9918CBC501A8}" destId="{1FE7074C-F5C6-4C65-9F64-D97F236104CC}" srcOrd="0" destOrd="0" presId="urn:microsoft.com/office/officeart/2005/8/layout/list1"/>
    <dgm:cxn modelId="{18F25CDB-6852-4AEE-AD86-15E97318EEFC}" type="presParOf" srcId="{542DF29C-0704-4D70-B2E4-9918CBC501A8}" destId="{12AE1F42-CF13-4382-BDCD-14ADEEA44F03}" srcOrd="1" destOrd="0" presId="urn:microsoft.com/office/officeart/2005/8/layout/list1"/>
    <dgm:cxn modelId="{F7597870-1DA0-4FDF-9FA6-C1862AF32D82}" type="presParOf" srcId="{D776FDBC-CDAF-4FAC-B71A-F5E4E80E47E3}" destId="{53DACDEE-C3AC-4573-B4FE-6BC2734088A6}" srcOrd="1" destOrd="0" presId="urn:microsoft.com/office/officeart/2005/8/layout/list1"/>
    <dgm:cxn modelId="{3D55ADE8-490D-4F3F-9AD3-671EF4B16D37}" type="presParOf" srcId="{D776FDBC-CDAF-4FAC-B71A-F5E4E80E47E3}" destId="{6D6C8F34-0149-4F84-941C-7C986A487D95}" srcOrd="2" destOrd="0" presId="urn:microsoft.com/office/officeart/2005/8/layout/list1"/>
    <dgm:cxn modelId="{226B7E96-D7D3-4BE9-BA92-331ADD3604E1}" type="presParOf" srcId="{D776FDBC-CDAF-4FAC-B71A-F5E4E80E47E3}" destId="{2FA1DAAC-D01A-4036-9FF7-8F7E2D5AD9BC}" srcOrd="3" destOrd="0" presId="urn:microsoft.com/office/officeart/2005/8/layout/list1"/>
    <dgm:cxn modelId="{EE9C9C64-1DDA-4E88-9869-70B155AC356B}" type="presParOf" srcId="{D776FDBC-CDAF-4FAC-B71A-F5E4E80E47E3}" destId="{83E6F100-AB2D-4646-A412-61EFDF4DE2DA}" srcOrd="4" destOrd="0" presId="urn:microsoft.com/office/officeart/2005/8/layout/list1"/>
    <dgm:cxn modelId="{FC9336CE-CBD7-4782-BF59-EA1986F419A3}" type="presParOf" srcId="{83E6F100-AB2D-4646-A412-61EFDF4DE2DA}" destId="{20173495-4490-438F-A43F-AB376F218D25}" srcOrd="0" destOrd="0" presId="urn:microsoft.com/office/officeart/2005/8/layout/list1"/>
    <dgm:cxn modelId="{B946CBB0-7137-4012-B75A-B17129B19593}" type="presParOf" srcId="{83E6F100-AB2D-4646-A412-61EFDF4DE2DA}" destId="{100EC156-DA78-4A8E-890E-03356073DD65}" srcOrd="1" destOrd="0" presId="urn:microsoft.com/office/officeart/2005/8/layout/list1"/>
    <dgm:cxn modelId="{C58FDC12-DF15-4C70-98F3-0C5F1E4CDBA0}" type="presParOf" srcId="{D776FDBC-CDAF-4FAC-B71A-F5E4E80E47E3}" destId="{74A4E97A-60FC-430A-AF9D-1DF5424514B0}" srcOrd="5" destOrd="0" presId="urn:microsoft.com/office/officeart/2005/8/layout/list1"/>
    <dgm:cxn modelId="{B62D766E-047C-4C1A-A2F6-D6A222AFEA84}" type="presParOf" srcId="{D776FDBC-CDAF-4FAC-B71A-F5E4E80E47E3}" destId="{027A4633-FA63-455E-A74D-3F64FE94B3B8}" srcOrd="6" destOrd="0" presId="urn:microsoft.com/office/officeart/2005/8/layout/list1"/>
    <dgm:cxn modelId="{A4FFEBC2-7F44-44F2-AAFE-399A2F479FFE}" type="presParOf" srcId="{D776FDBC-CDAF-4FAC-B71A-F5E4E80E47E3}" destId="{01235D41-465E-4F3A-8CED-0FA762E92F7E}" srcOrd="7" destOrd="0" presId="urn:microsoft.com/office/officeart/2005/8/layout/list1"/>
    <dgm:cxn modelId="{461440CB-C452-4899-87CB-9663BC4FD30F}" type="presParOf" srcId="{D776FDBC-CDAF-4FAC-B71A-F5E4E80E47E3}" destId="{7C60693F-8A02-40CE-8B39-CFE1FA4E5645}" srcOrd="8" destOrd="0" presId="urn:microsoft.com/office/officeart/2005/8/layout/list1"/>
    <dgm:cxn modelId="{1EB8293F-D030-4BEC-91A2-A981D499C540}" type="presParOf" srcId="{7C60693F-8A02-40CE-8B39-CFE1FA4E5645}" destId="{95547063-76DF-489C-BAB8-001127EAEA85}" srcOrd="0" destOrd="0" presId="urn:microsoft.com/office/officeart/2005/8/layout/list1"/>
    <dgm:cxn modelId="{24C2041C-B82A-47BF-812C-88B61E3FD288}" type="presParOf" srcId="{7C60693F-8A02-40CE-8B39-CFE1FA4E5645}" destId="{4D445EB1-27E1-403B-BB85-30EBAED989F9}" srcOrd="1" destOrd="0" presId="urn:microsoft.com/office/officeart/2005/8/layout/list1"/>
    <dgm:cxn modelId="{486AA285-58CF-432E-801A-3BCA858B5916}" type="presParOf" srcId="{D776FDBC-CDAF-4FAC-B71A-F5E4E80E47E3}" destId="{3856C5BA-2610-45C1-B8DD-F162B0C47D7C}" srcOrd="9" destOrd="0" presId="urn:microsoft.com/office/officeart/2005/8/layout/list1"/>
    <dgm:cxn modelId="{BC47DC9A-3B37-42C4-A205-DFDD7FBBCD29}" type="presParOf" srcId="{D776FDBC-CDAF-4FAC-B71A-F5E4E80E47E3}" destId="{6F74976E-BB58-4C31-976A-878D6B842015}" srcOrd="10" destOrd="0" presId="urn:microsoft.com/office/officeart/2005/8/layout/list1"/>
    <dgm:cxn modelId="{46D4F647-521F-4076-9417-7924FDD0021B}" type="presParOf" srcId="{D776FDBC-CDAF-4FAC-B71A-F5E4E80E47E3}" destId="{BB692E06-E82E-4340-A755-1D359CFF2B67}" srcOrd="11" destOrd="0" presId="urn:microsoft.com/office/officeart/2005/8/layout/list1"/>
    <dgm:cxn modelId="{48641DE9-E377-42E9-BCAF-CA1687B0C468}" type="presParOf" srcId="{D776FDBC-CDAF-4FAC-B71A-F5E4E80E47E3}" destId="{A31DD5D4-DA5F-4E0E-9613-50BAB54BDD18}" srcOrd="12" destOrd="0" presId="urn:microsoft.com/office/officeart/2005/8/layout/list1"/>
    <dgm:cxn modelId="{821CA52B-A9C6-4875-ABEA-8A48FA43A6E7}" type="presParOf" srcId="{A31DD5D4-DA5F-4E0E-9613-50BAB54BDD18}" destId="{B7E40202-F03A-4846-8ABD-611540671519}" srcOrd="0" destOrd="0" presId="urn:microsoft.com/office/officeart/2005/8/layout/list1"/>
    <dgm:cxn modelId="{0DF95520-A23B-4BC7-8C38-D887832FF4C1}" type="presParOf" srcId="{A31DD5D4-DA5F-4E0E-9613-50BAB54BDD18}" destId="{B9530012-BB92-45AF-97B5-04A99318324C}" srcOrd="1" destOrd="0" presId="urn:microsoft.com/office/officeart/2005/8/layout/list1"/>
    <dgm:cxn modelId="{08B0C2B8-04FA-4E9C-903E-8E39F3ED2163}" type="presParOf" srcId="{D776FDBC-CDAF-4FAC-B71A-F5E4E80E47E3}" destId="{B67EC824-3340-4355-87ED-C4A318195563}" srcOrd="13" destOrd="0" presId="urn:microsoft.com/office/officeart/2005/8/layout/list1"/>
    <dgm:cxn modelId="{016605F0-C733-4BAC-9060-E8C7AC79CE5A}" type="presParOf" srcId="{D776FDBC-CDAF-4FAC-B71A-F5E4E80E47E3}" destId="{5E290BD4-EA62-421A-838C-171D53FC7594}" srcOrd="14" destOrd="0" presId="urn:microsoft.com/office/officeart/2005/8/layout/list1"/>
    <dgm:cxn modelId="{37590BC0-0726-43A9-91C3-B9D9F80F5416}" type="presParOf" srcId="{D776FDBC-CDAF-4FAC-B71A-F5E4E80E47E3}" destId="{3D790CB1-DAF7-4074-A83D-951D93E17667}" srcOrd="15" destOrd="0" presId="urn:microsoft.com/office/officeart/2005/8/layout/list1"/>
    <dgm:cxn modelId="{E83E93C9-033B-403D-AA61-3C2189A3818B}" type="presParOf" srcId="{D776FDBC-CDAF-4FAC-B71A-F5E4E80E47E3}" destId="{BD286D48-A50E-4C3A-B8CA-29F907E2E9D1}" srcOrd="16" destOrd="0" presId="urn:microsoft.com/office/officeart/2005/8/layout/list1"/>
    <dgm:cxn modelId="{35CF94D1-F749-43E8-A4E6-AC7F0EE5E717}" type="presParOf" srcId="{BD286D48-A50E-4C3A-B8CA-29F907E2E9D1}" destId="{B11773F8-D64D-4ECD-9669-8CCB549972F5}" srcOrd="0" destOrd="0" presId="urn:microsoft.com/office/officeart/2005/8/layout/list1"/>
    <dgm:cxn modelId="{DD332CE1-E9ED-4B63-9CA7-FB6803FFEE2C}" type="presParOf" srcId="{BD286D48-A50E-4C3A-B8CA-29F907E2E9D1}" destId="{95BA66F6-52DF-4341-94DF-B1506C8459BE}" srcOrd="1" destOrd="0" presId="urn:microsoft.com/office/officeart/2005/8/layout/list1"/>
    <dgm:cxn modelId="{B2AB3013-575E-489A-B159-CEADD7DDC7A8}" type="presParOf" srcId="{D776FDBC-CDAF-4FAC-B71A-F5E4E80E47E3}" destId="{3A71A644-A388-46B8-861B-74E23B654929}" srcOrd="17" destOrd="0" presId="urn:microsoft.com/office/officeart/2005/8/layout/list1"/>
    <dgm:cxn modelId="{C4AD0A03-3041-4E5A-A124-6F35C23F6739}" type="presParOf" srcId="{D776FDBC-CDAF-4FAC-B71A-F5E4E80E47E3}" destId="{D5F3BEBC-03D3-4795-BBD9-D93074E1AC9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8F34-0149-4F84-941C-7C986A487D95}">
      <dsp:nvSpPr>
        <dsp:cNvPr id="0" name=""/>
        <dsp:cNvSpPr/>
      </dsp:nvSpPr>
      <dsp:spPr>
        <a:xfrm>
          <a:off x="0" y="261318"/>
          <a:ext cx="6576996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E1F42-CF13-4382-BDCD-14ADEEA44F03}">
      <dsp:nvSpPr>
        <dsp:cNvPr id="0" name=""/>
        <dsp:cNvSpPr/>
      </dsp:nvSpPr>
      <dsp:spPr>
        <a:xfrm>
          <a:off x="328849" y="10398"/>
          <a:ext cx="460389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16" tIns="0" rIns="1740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BP-Name</a:t>
          </a:r>
        </a:p>
      </dsp:txBody>
      <dsp:txXfrm>
        <a:off x="353347" y="34896"/>
        <a:ext cx="4554901" cy="452844"/>
      </dsp:txXfrm>
    </dsp:sp>
    <dsp:sp modelId="{027A4633-FA63-455E-A74D-3F64FE94B3B8}">
      <dsp:nvSpPr>
        <dsp:cNvPr id="0" name=""/>
        <dsp:cNvSpPr/>
      </dsp:nvSpPr>
      <dsp:spPr>
        <a:xfrm>
          <a:off x="0" y="1032438"/>
          <a:ext cx="6576996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EC156-DA78-4A8E-890E-03356073DD65}">
      <dsp:nvSpPr>
        <dsp:cNvPr id="0" name=""/>
        <dsp:cNvSpPr/>
      </dsp:nvSpPr>
      <dsp:spPr>
        <a:xfrm>
          <a:off x="328849" y="781518"/>
          <a:ext cx="460389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16" tIns="0" rIns="1740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VAT </a:t>
          </a:r>
          <a:r>
            <a:rPr lang="de-DE" sz="1700" kern="1200" dirty="0" err="1"/>
            <a:t>Number</a:t>
          </a:r>
          <a:endParaRPr lang="de-DE" sz="1700" kern="1200" dirty="0"/>
        </a:p>
      </dsp:txBody>
      <dsp:txXfrm>
        <a:off x="353347" y="806016"/>
        <a:ext cx="4554901" cy="452844"/>
      </dsp:txXfrm>
    </dsp:sp>
    <dsp:sp modelId="{6F74976E-BB58-4C31-976A-878D6B842015}">
      <dsp:nvSpPr>
        <dsp:cNvPr id="0" name=""/>
        <dsp:cNvSpPr/>
      </dsp:nvSpPr>
      <dsp:spPr>
        <a:xfrm>
          <a:off x="0" y="1803558"/>
          <a:ext cx="6576996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45EB1-27E1-403B-BB85-30EBAED989F9}">
      <dsp:nvSpPr>
        <dsp:cNvPr id="0" name=""/>
        <dsp:cNvSpPr/>
      </dsp:nvSpPr>
      <dsp:spPr>
        <a:xfrm>
          <a:off x="328849" y="1552638"/>
          <a:ext cx="460389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16" tIns="0" rIns="1740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IBAN</a:t>
          </a:r>
        </a:p>
      </dsp:txBody>
      <dsp:txXfrm>
        <a:off x="353347" y="1577136"/>
        <a:ext cx="4554901" cy="452844"/>
      </dsp:txXfrm>
    </dsp:sp>
    <dsp:sp modelId="{5E290BD4-EA62-421A-838C-171D53FC7594}">
      <dsp:nvSpPr>
        <dsp:cNvPr id="0" name=""/>
        <dsp:cNvSpPr/>
      </dsp:nvSpPr>
      <dsp:spPr>
        <a:xfrm>
          <a:off x="0" y="2574678"/>
          <a:ext cx="6576996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30012-BB92-45AF-97B5-04A99318324C}">
      <dsp:nvSpPr>
        <dsp:cNvPr id="0" name=""/>
        <dsp:cNvSpPr/>
      </dsp:nvSpPr>
      <dsp:spPr>
        <a:xfrm>
          <a:off x="328849" y="2323758"/>
          <a:ext cx="460389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16" tIns="0" rIns="1740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Adress</a:t>
          </a:r>
          <a:endParaRPr lang="de-DE" sz="1700" kern="1200" dirty="0"/>
        </a:p>
      </dsp:txBody>
      <dsp:txXfrm>
        <a:off x="353347" y="2348256"/>
        <a:ext cx="4554901" cy="452844"/>
      </dsp:txXfrm>
    </dsp:sp>
    <dsp:sp modelId="{D5F3BEBC-03D3-4795-BBD9-D93074E1AC98}">
      <dsp:nvSpPr>
        <dsp:cNvPr id="0" name=""/>
        <dsp:cNvSpPr/>
      </dsp:nvSpPr>
      <dsp:spPr>
        <a:xfrm>
          <a:off x="0" y="3345798"/>
          <a:ext cx="6576996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A66F6-52DF-4341-94DF-B1506C8459BE}">
      <dsp:nvSpPr>
        <dsp:cNvPr id="0" name=""/>
        <dsp:cNvSpPr/>
      </dsp:nvSpPr>
      <dsp:spPr>
        <a:xfrm>
          <a:off x="328849" y="3094878"/>
          <a:ext cx="460389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16" tIns="0" rIns="1740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SearchTerm</a:t>
          </a:r>
          <a:endParaRPr lang="de-DE" sz="1700" kern="1200" dirty="0"/>
        </a:p>
      </dsp:txBody>
      <dsp:txXfrm>
        <a:off x="353347" y="3119376"/>
        <a:ext cx="4554901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AF5828E-5983-475A-B5D7-BA2C446188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2FD789B-8B86-4BC3-9414-BF57CFDE5D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EA9C546-69E3-4440-82A0-A51A8649531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312C442-BEB7-4790-B2DD-6D665CCC0D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515CDD5-2BDA-406F-8C9F-0F0DC66EF4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82E7CB5-CF66-41ED-92FD-6D4C83228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3CA5B7-B303-4AE0-8193-CB493EF59ED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7657D-97E5-4FB6-8180-EE3C389D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1AC16D-0BD2-4F38-B543-74B4335FA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040BD4-20B8-43B7-BFBD-C3383A738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FF70BE26-A2C4-4430-B273-1BDCE2ABA2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078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34AB4-FC4F-4F86-B24D-91DF1C3A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FEC7C4-7D6D-468C-8CAA-D404847B0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0F5197-DEE4-48B8-A047-1E8112876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1700ADD7-8456-4691-8D19-78859952E2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898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09B2E72-BABA-4980-B31D-8D54698D3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83600" y="719138"/>
            <a:ext cx="2722563" cy="50101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C0C17C-0AEC-47B0-A2DE-BFA1594EE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5913" y="719138"/>
            <a:ext cx="8015287" cy="50101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D86D0A-1315-45B4-A7DB-E6CB22C21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D57844C4-CE0E-4D04-9D23-F2F2FEAF94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322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862DC-832C-43F3-B5ED-E20A0FF5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E441A9-8CBA-4877-AACC-BA92849A6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2ACB2E-4BC9-43D4-953C-A166E2BD9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5C893A8C-3439-4188-8B4B-A1CFE7C79A4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525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15D4C-F2C3-4076-BBFF-38080BCC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ED28D-BC7F-4109-B6A7-DCE45753C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EE1B68-F00E-4690-A506-83B2FE5314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2A71C7CC-4412-4B44-AA5C-54F2F9B1A4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818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C21B6-4BAE-4677-AE12-2395F34E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47BD25-3968-40B9-8AEA-7938BA42C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913" y="1408113"/>
            <a:ext cx="5368925" cy="4321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C886A9-7316-4A84-837A-87F528BD2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7238" y="1408113"/>
            <a:ext cx="5368925" cy="4321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D4DBA5-8F8D-4BC0-927D-796405B66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2EC5C090-1AED-43F8-B4F8-A6C29A10A1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608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B212F-E5E0-4F66-B674-A3F8EDFD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8FF72-2D61-41A6-A566-8B242EC42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68E8BC-5DA8-477B-89C6-4A617CF32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4374AB-43EC-4EF3-B337-D3AB5C00E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262D70-D8F5-4A43-BB43-1507129D3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CDA9A7-F6B0-4BB2-921A-DD89C3F6F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99D3EDBC-9C36-4D8A-92D2-249222B1A0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970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F9FC9-94AD-4014-BED5-B44677F7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AF7FC2-56A5-4C4C-8F12-120A064D3A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ED526F89-881E-435F-8EC8-F90A079223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641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00283E7-FB7F-43D1-8381-DD69B8F13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E852404E-FF84-4931-8B1B-72B8C526B2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56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93282-FBDA-45F4-ABCF-B2DF5F5E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C92A88-9772-4B37-A368-ABD83D8E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1AD345-B06E-48CB-B03A-BBF320E7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459031-5BDC-4809-9A39-197988B75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7ECBB814-B800-4CC1-A2E2-3FB6D87C8E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208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23C73-A530-4E24-A829-D5AE149F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45CD8E-918C-4751-8A73-524491E20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99AF4E-7BB5-4F0A-A147-9D90611C4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221EC4-31A2-44B6-A03C-D8F656C71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Slide </a:t>
            </a:r>
            <a:fld id="{3AC033DF-6250-4107-BCA2-F288DA1902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142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grey">
            <a:extLst>
              <a:ext uri="{FF2B5EF4-FFF2-40B4-BE49-F238E27FC236}">
                <a16:creationId xmlns:a16="http://schemas.microsoft.com/office/drawing/2014/main" id="{AC91318A-215D-4E06-973E-F0BDA568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1152207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grey">
            <a:extLst>
              <a:ext uri="{FF2B5EF4-FFF2-40B4-BE49-F238E27FC236}">
                <a16:creationId xmlns:a16="http://schemas.microsoft.com/office/drawing/2014/main" id="{507A8F19-A1A6-4CE3-91C1-ACD15CCF7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038"/>
            <a:ext cx="11522075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431CBEE7-7796-46F3-B516-C1B9A8FD7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719138"/>
            <a:ext cx="10890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099917-CA35-45F8-8829-4F3946E80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3" y="1408113"/>
            <a:ext cx="108902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058861-8545-42AA-A0F1-C441877746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21850" y="220663"/>
            <a:ext cx="1482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de-DE" altLang="de-DE" dirty="0"/>
              <a:t>Seite </a:t>
            </a:r>
            <a:fld id="{F49C92BB-5850-4F00-A789-0D5B21B47CC8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pic>
        <p:nvPicPr>
          <p:cNvPr id="1038" name="Picture 14" descr="SAP_GoldPartner_grad_R">
            <a:extLst>
              <a:ext uri="{FF2B5EF4-FFF2-40B4-BE49-F238E27FC236}">
                <a16:creationId xmlns:a16="http://schemas.microsoft.com/office/drawing/2014/main" id="{54246E7D-213C-486D-8E4C-A62F08ED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3" y="5948363"/>
            <a:ext cx="503237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PCerti_SAP_BusiOne_Integ_CG10_R_pos">
            <a:extLst>
              <a:ext uri="{FF2B5EF4-FFF2-40B4-BE49-F238E27FC236}">
                <a16:creationId xmlns:a16="http://schemas.microsoft.com/office/drawing/2014/main" id="{B80D93A7-C48E-4F5A-97E0-7D2D61E2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976938"/>
            <a:ext cx="16256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 Box 17">
            <a:extLst>
              <a:ext uri="{FF2B5EF4-FFF2-40B4-BE49-F238E27FC236}">
                <a16:creationId xmlns:a16="http://schemas.microsoft.com/office/drawing/2014/main" id="{1B0BC630-44CC-4A69-B67D-15E0C7C6A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5851525"/>
            <a:ext cx="14843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600" b="1">
                <a:solidFill>
                  <a:srgbClr val="606364"/>
                </a:solidFill>
              </a:rPr>
              <a:t>C.K. Solution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600">
                <a:solidFill>
                  <a:srgbClr val="606364"/>
                </a:solidFill>
              </a:rPr>
              <a:t>Software engineer office Chris Kroos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600">
                <a:solidFill>
                  <a:srgbClr val="606364"/>
                </a:solidFill>
              </a:rPr>
              <a:t>Gutenbergstr. 6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600">
                <a:solidFill>
                  <a:srgbClr val="606364"/>
                </a:solidFill>
              </a:rPr>
              <a:t>49479 Ibbenburen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600">
                <a:solidFill>
                  <a:srgbClr val="606364"/>
                </a:solidFill>
              </a:rPr>
              <a:t>Germany</a:t>
            </a:r>
          </a:p>
        </p:txBody>
      </p:sp>
      <p:sp>
        <p:nvSpPr>
          <p:cNvPr id="1042" name="Text Box 18">
            <a:extLst>
              <a:ext uri="{FF2B5EF4-FFF2-40B4-BE49-F238E27FC236}">
                <a16:creationId xmlns:a16="http://schemas.microsoft.com/office/drawing/2014/main" id="{CE94A964-3F59-4CCE-B7AB-F6B86064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8" y="5849938"/>
            <a:ext cx="1684337" cy="42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1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600" b="1" dirty="0">
                <a:solidFill>
                  <a:srgbClr val="606364"/>
                </a:solidFill>
              </a:rPr>
              <a:t>Kontakt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600" dirty="0">
                <a:solidFill>
                  <a:srgbClr val="606364"/>
                </a:solidFill>
              </a:rPr>
              <a:t>+49 5451 95422-90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600" dirty="0">
                <a:solidFill>
                  <a:srgbClr val="606364"/>
                </a:solidFill>
              </a:rPr>
              <a:t>mail@cksolution.de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600" dirty="0">
                <a:solidFill>
                  <a:srgbClr val="606364"/>
                </a:solidFill>
              </a:rPr>
              <a:t>www.cksolution.de</a:t>
            </a:r>
          </a:p>
        </p:txBody>
      </p:sp>
      <p:pic>
        <p:nvPicPr>
          <p:cNvPr id="1046" name="Picture 22" descr="dark-blue">
            <a:extLst>
              <a:ext uri="{FF2B5EF4-FFF2-40B4-BE49-F238E27FC236}">
                <a16:creationId xmlns:a16="http://schemas.microsoft.com/office/drawing/2014/main" id="{1FAFCB33-809F-43A7-BFF8-48018347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3"/>
            <a:ext cx="11522075" cy="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Text Box 25">
            <a:extLst>
              <a:ext uri="{FF2B5EF4-FFF2-40B4-BE49-F238E27FC236}">
                <a16:creationId xmlns:a16="http://schemas.microsoft.com/office/drawing/2014/main" id="{57032B89-4899-40DB-9906-39CE64C4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114856"/>
            <a:ext cx="2980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ck.solution</a:t>
            </a:r>
            <a:r>
              <a:rPr lang="de-DE" altLang="de-DE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Chris Kroos</a:t>
            </a:r>
            <a:endParaRPr lang="de-DE" alt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ADC4550-3978-4B32-AF95-4D7BD95B7E1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-13103"/>
            <a:ext cx="901260" cy="672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Overlock" pitchFamily="2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Overlock" pitchFamily="2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Overlock" pitchFamily="2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Overlock" pitchFamily="2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Overlock" pitchFamily="2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Overlock" pitchFamily="2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Overlock" pitchFamily="2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Overlock" pitchFamily="2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ksolution.de/intern/Manuals/EN/register-individuelle-pruefu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52E4A5-86D6-45AE-B74F-0B5B57474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75AA73D9-1114-4FF7-BCB7-74911D7F047F}" type="slidenum">
              <a:rPr lang="de-DE" altLang="de-DE"/>
              <a:pPr/>
              <a:t>1</a:t>
            </a:fld>
            <a:endParaRPr lang="de-DE" altLang="de-DE"/>
          </a:p>
        </p:txBody>
      </p:sp>
      <p:pic>
        <p:nvPicPr>
          <p:cNvPr id="3" name="Grafik 2" descr="Ein Bild, das Person, Mann, darstellend, Kleidung enthält.&#10;&#10;Automatisch generierte Beschreibung">
            <a:extLst>
              <a:ext uri="{FF2B5EF4-FFF2-40B4-BE49-F238E27FC236}">
                <a16:creationId xmlns:a16="http://schemas.microsoft.com/office/drawing/2014/main" id="{D0DB6A7A-FB66-4DD7-80F7-3C94835AE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60" y="1799926"/>
            <a:ext cx="3121152" cy="31211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354240-04D1-4A49-B3B4-4B17DBD77E65}"/>
              </a:ext>
            </a:extLst>
          </p:cNvPr>
          <p:cNvSpPr txBox="1"/>
          <p:nvPr/>
        </p:nvSpPr>
        <p:spPr>
          <a:xfrm>
            <a:off x="648469" y="2067841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Nico Aupke</a:t>
            </a:r>
          </a:p>
          <a:p>
            <a:r>
              <a:rPr lang="de-DE" dirty="0"/>
              <a:t>Project </a:t>
            </a:r>
            <a:r>
              <a:rPr lang="de-DE" dirty="0" err="1"/>
              <a:t>management</a:t>
            </a:r>
            <a:r>
              <a:rPr lang="de-DE" dirty="0"/>
              <a:t> / support </a:t>
            </a:r>
            <a:r>
              <a:rPr lang="de-DE" dirty="0" err="1"/>
              <a:t>management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C.K. Solution</a:t>
            </a:r>
          </a:p>
          <a:p>
            <a:r>
              <a:rPr lang="de-DE" dirty="0"/>
              <a:t>Nico.Aupke@cksolution.de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0AB8F-F57D-45C7-93E7-697668F3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43A088-77F2-4895-A786-12015DB5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err="1"/>
              <a:t>Serverside</a:t>
            </a:r>
            <a:r>
              <a:rPr lang="de-DE" sz="2000" b="1" dirty="0"/>
              <a:t>: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r>
              <a:rPr lang="en-US" sz="2000" dirty="0"/>
              <a:t>Installation </a:t>
            </a:r>
            <a:r>
              <a:rPr lang="en-US" sz="2000" dirty="0" err="1"/>
              <a:t>LicenseCenter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A Windows service is created in the background, </a:t>
            </a:r>
          </a:p>
          <a:p>
            <a:pPr marL="0" indent="0">
              <a:buNone/>
            </a:pPr>
            <a:r>
              <a:rPr lang="en-US" sz="2000" dirty="0"/>
              <a:t>which must be started manually. </a:t>
            </a:r>
          </a:p>
          <a:p>
            <a:pPr>
              <a:buFontTx/>
              <a:buChar char="-"/>
            </a:pPr>
            <a:r>
              <a:rPr lang="en-US" sz="2000" dirty="0"/>
              <a:t>After that the system / license must be activated</a:t>
            </a:r>
          </a:p>
          <a:p>
            <a:pPr marL="0" indent="0">
              <a:buNone/>
            </a:pPr>
            <a:r>
              <a:rPr lang="en-US" sz="2000" dirty="0"/>
              <a:t>this is done by ck.solution.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1600" b="1" dirty="0" err="1"/>
              <a:t>Tip</a:t>
            </a:r>
            <a:r>
              <a:rPr lang="de-DE" sz="1600" b="1" dirty="0"/>
              <a:t>: </a:t>
            </a:r>
            <a:r>
              <a:rPr lang="en-US" sz="1600" dirty="0"/>
              <a:t>The system is hardware dependent! If changed, the system is blocked and must be reactivated. </a:t>
            </a: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09D2BE-59DD-4BF8-89E4-67E598D6A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10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BD19F0-9423-486D-8395-3D1CDB4B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221" y="1612766"/>
            <a:ext cx="3637294" cy="16273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5B1E58F-A260-490C-8FCF-35065C6ED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4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0AB8F-F57D-45C7-93E7-697668F3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43A088-77F2-4895-A786-12015DB5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License </a:t>
            </a:r>
            <a:r>
              <a:rPr lang="de-DE" sz="2000" b="1" dirty="0" err="1"/>
              <a:t>management</a:t>
            </a:r>
            <a:r>
              <a:rPr lang="de-DE" sz="2000" b="1" dirty="0"/>
              <a:t>:</a:t>
            </a:r>
          </a:p>
          <a:p>
            <a:pPr marL="0" indent="0">
              <a:buNone/>
            </a:pPr>
            <a:r>
              <a:rPr lang="de-DE" sz="1600" i="1" dirty="0"/>
              <a:t>Administration &gt; License &gt; </a:t>
            </a:r>
            <a:r>
              <a:rPr lang="de-DE" sz="1600" i="1" dirty="0" err="1"/>
              <a:t>cks.DMS</a:t>
            </a:r>
            <a:r>
              <a:rPr lang="de-DE" sz="1600" i="1" dirty="0"/>
              <a:t> License Administration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en-US" sz="2000" dirty="0"/>
              <a:t>With the delivery of the license 10 </a:t>
            </a:r>
            <a:r>
              <a:rPr lang="en-US" sz="2000" dirty="0" err="1"/>
              <a:t>cks.ADC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user licenses are delivered with the license.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Assignment</a:t>
            </a:r>
            <a:r>
              <a:rPr lang="de-DE" sz="2000" dirty="0"/>
              <a:t> via </a:t>
            </a:r>
            <a:r>
              <a:rPr lang="de-DE" sz="2000" dirty="0" err="1"/>
              <a:t>license</a:t>
            </a:r>
            <a:r>
              <a:rPr lang="de-DE" sz="2000" dirty="0"/>
              <a:t> Administration.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09D2BE-59DD-4BF8-89E4-67E598D6A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11</a:t>
            </a:fld>
            <a:endParaRPr lang="de-DE" alt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B1E58F-A260-490C-8FCF-35065C6E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C2689D1-0840-4CFE-89FF-B8B5A4CE3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01" y="1511895"/>
            <a:ext cx="4468672" cy="22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7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D907E-BDBD-420B-B5D8-BF5C12AB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69D566-C56D-4E05-A33A-876406FD4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err="1"/>
              <a:t>Pre-Configuration</a:t>
            </a:r>
            <a:r>
              <a:rPr lang="de-DE" sz="2000" b="1" dirty="0"/>
              <a:t>: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dirty="0"/>
              <a:t>Global </a:t>
            </a:r>
            <a:r>
              <a:rPr lang="de-DE" sz="2000" dirty="0" err="1"/>
              <a:t>Configuration</a:t>
            </a:r>
            <a:endParaRPr lang="de-DE" sz="2000" b="1" dirty="0"/>
          </a:p>
          <a:p>
            <a:pPr marL="0" indent="0">
              <a:buNone/>
            </a:pPr>
            <a:r>
              <a:rPr lang="de-DE" sz="1600" i="1" dirty="0"/>
              <a:t>Administration &gt; Add-</a:t>
            </a:r>
            <a:r>
              <a:rPr lang="de-DE" sz="1600" i="1" dirty="0" err="1"/>
              <a:t>ons</a:t>
            </a:r>
            <a:r>
              <a:rPr lang="de-DE" sz="1600" i="1" dirty="0"/>
              <a:t> &gt; </a:t>
            </a:r>
            <a:r>
              <a:rPr lang="de-DE" sz="1600" i="1" dirty="0" err="1"/>
              <a:t>cks.DMS</a:t>
            </a:r>
            <a:r>
              <a:rPr lang="de-DE" sz="1600" i="1" dirty="0"/>
              <a:t> </a:t>
            </a:r>
            <a:r>
              <a:rPr lang="de-DE" sz="1600" i="1" dirty="0" err="1"/>
              <a:t>Configuration</a:t>
            </a:r>
            <a:r>
              <a:rPr lang="de-DE" sz="1600" i="1" dirty="0"/>
              <a:t> &gt; ADC</a:t>
            </a:r>
          </a:p>
          <a:p>
            <a:pPr marL="0" indent="0">
              <a:buNone/>
            </a:pPr>
            <a:endParaRPr lang="de-DE" sz="2000" i="1" dirty="0"/>
          </a:p>
          <a:p>
            <a:pPr marL="0" indent="0">
              <a:buNone/>
            </a:pPr>
            <a:r>
              <a:rPr lang="de-DE" sz="2000" dirty="0" err="1"/>
              <a:t>Mandatory</a:t>
            </a:r>
            <a:r>
              <a:rPr lang="de-DE" sz="2000" dirty="0"/>
              <a:t> </a:t>
            </a:r>
            <a:r>
              <a:rPr lang="de-DE" sz="2000" dirty="0" err="1"/>
              <a:t>fields</a:t>
            </a:r>
            <a:r>
              <a:rPr lang="de-DE" sz="2000" dirty="0"/>
              <a:t> :</a:t>
            </a:r>
          </a:p>
          <a:p>
            <a:pPr>
              <a:buFontTx/>
              <a:buChar char="-"/>
            </a:pPr>
            <a:r>
              <a:rPr lang="de-DE" sz="2000" dirty="0"/>
              <a:t>Standard supplier</a:t>
            </a:r>
          </a:p>
          <a:p>
            <a:pPr>
              <a:buFontTx/>
              <a:buChar char="-"/>
            </a:pPr>
            <a:r>
              <a:rPr lang="de-DE" sz="2000" dirty="0"/>
              <a:t>Standard </a:t>
            </a:r>
            <a:r>
              <a:rPr lang="de-DE" sz="2000" dirty="0" err="1"/>
              <a:t>article</a:t>
            </a: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License </a:t>
            </a:r>
            <a:r>
              <a:rPr lang="de-DE" sz="2000" dirty="0" err="1"/>
              <a:t>server</a:t>
            </a:r>
            <a:r>
              <a:rPr lang="de-DE" sz="2000" dirty="0"/>
              <a:t> </a:t>
            </a:r>
            <a:r>
              <a:rPr lang="de-DE" sz="2000" dirty="0" err="1"/>
              <a:t>url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37F9EC-7635-4420-AB49-21D9EB332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12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974700-F864-4245-8447-5DBD0364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D70F98-F2E8-48A4-8BB1-E20DECD1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053" y="1401523"/>
            <a:ext cx="4963478" cy="28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C4DFF-D3EB-4D5D-950F-7E19045C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9B0928-0F6D-4340-89B5-0DE851E5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Packages and </a:t>
            </a:r>
            <a:r>
              <a:rPr lang="de-DE" sz="2000" b="1" dirty="0" err="1"/>
              <a:t>Profiles</a:t>
            </a:r>
            <a:r>
              <a:rPr lang="de-DE" sz="2000" b="1" dirty="0"/>
              <a:t>: 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ADC Packages: </a:t>
            </a:r>
          </a:p>
          <a:p>
            <a:pPr>
              <a:buFontTx/>
              <a:buChar char="-"/>
            </a:pPr>
            <a:r>
              <a:rPr lang="en-US" sz="2000" dirty="0"/>
              <a:t>Recognition logics </a:t>
            </a:r>
          </a:p>
          <a:p>
            <a:pPr>
              <a:buFontTx/>
              <a:buChar char="-"/>
            </a:pPr>
            <a:r>
              <a:rPr lang="en-US" sz="2000" dirty="0"/>
              <a:t>Separation of invoices and e.g. delivery bills (General / Lite Package)</a:t>
            </a:r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ADC Profile: </a:t>
            </a:r>
          </a:p>
          <a:p>
            <a:pPr>
              <a:buFontTx/>
              <a:buChar char="-"/>
            </a:pPr>
            <a:r>
              <a:rPr lang="en-US" sz="2000" dirty="0"/>
              <a:t>Setting base / target document</a:t>
            </a:r>
          </a:p>
          <a:p>
            <a:pPr>
              <a:buFontTx/>
              <a:buChar char="-"/>
            </a:pPr>
            <a:r>
              <a:rPr lang="en-US" sz="2000" dirty="0"/>
              <a:t>Fuzzy search activation</a:t>
            </a:r>
          </a:p>
          <a:p>
            <a:pPr>
              <a:buFontTx/>
              <a:buChar char="-"/>
            </a:pPr>
            <a:r>
              <a:rPr lang="en-US" sz="2000" dirty="0"/>
              <a:t>UDF field assignment (mapping)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0D73FA-FC3F-413F-90FB-7FC3FFBE6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13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226F44-B70D-4690-BCAE-A1F4F7C59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41E02A4-7991-404D-8C83-1644181A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25" y="3024063"/>
            <a:ext cx="5029902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0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47D57-86CB-4E0E-BE05-779708B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25F131-EC64-496B-9451-53790342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err="1"/>
              <a:t>Keywording</a:t>
            </a:r>
            <a:r>
              <a:rPr lang="de-DE" sz="2000" b="1" dirty="0"/>
              <a:t>: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en-US" sz="2000" dirty="0"/>
              <a:t>Configuration across all business partners / override SAP B1 default behavior.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Marriage of a term with SAP master data: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4E25F7-89C8-4484-B379-09BD404BB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14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BCE3B3-39F0-4607-B472-CD97C68ED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3044ADE-D762-49D5-8C7C-005A1A10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7" y="3544620"/>
            <a:ext cx="8449854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4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47D57-86CB-4E0E-BE05-779708B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25F131-EC64-496B-9451-53790342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Custom </a:t>
            </a:r>
            <a:r>
              <a:rPr lang="de-DE" sz="2000" b="1" dirty="0" err="1"/>
              <a:t>Validations</a:t>
            </a:r>
            <a:r>
              <a:rPr lang="de-DE" sz="2000" b="1" dirty="0"/>
              <a:t>: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1600" b="1" dirty="0"/>
              <a:t>General Information:</a:t>
            </a:r>
          </a:p>
          <a:p>
            <a:pPr marL="0" indent="0">
              <a:buNone/>
            </a:pPr>
            <a:r>
              <a:rPr lang="en-US" sz="1600" dirty="0"/>
              <a:t>Checks are defined using SQL queries. </a:t>
            </a:r>
          </a:p>
          <a:p>
            <a:pPr marL="0" indent="0">
              <a:buNone/>
            </a:pPr>
            <a:r>
              <a:rPr lang="de-DE" sz="1200" dirty="0">
                <a:hlinkClick r:id="rId2"/>
              </a:rPr>
              <a:t>https://www.cksolution.de:/intern/Manuals/EN/register-individuelle-pruefung.html</a:t>
            </a:r>
            <a:endParaRPr lang="de-DE" sz="12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Status </a:t>
            </a:r>
            <a:r>
              <a:rPr lang="de-DE" sz="1600" b="1" dirty="0" err="1"/>
              <a:t>Validations</a:t>
            </a:r>
            <a:r>
              <a:rPr lang="de-DE" sz="1600" b="1" dirty="0"/>
              <a:t>: 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en-US" sz="1600" dirty="0"/>
              <a:t>Here you can see directly at first glance whether a validation has failed and manual intervention is required.</a:t>
            </a:r>
          </a:p>
          <a:p>
            <a:pPr marL="0" indent="0">
              <a:buNone/>
            </a:pPr>
            <a:r>
              <a:rPr lang="en-US" sz="1600" dirty="0"/>
              <a:t>must be done. </a:t>
            </a:r>
            <a:endParaRPr lang="de-DE" sz="16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4E25F7-89C8-4484-B379-09BD404BB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15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BCE3B3-39F0-4607-B472-CD97C68ED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2458E5C-3E49-4A74-91E4-FC9864A06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45" y="3594497"/>
            <a:ext cx="6296904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47D57-86CB-4E0E-BE05-779708B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25F131-EC64-496B-9451-53790342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Custom </a:t>
            </a:r>
            <a:r>
              <a:rPr lang="de-DE" sz="2000" b="1" dirty="0" err="1"/>
              <a:t>Validations</a:t>
            </a:r>
            <a:r>
              <a:rPr lang="de-DE" sz="2000" b="1" dirty="0"/>
              <a:t>: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1600" b="1" dirty="0"/>
              <a:t>Value </a:t>
            </a:r>
            <a:r>
              <a:rPr lang="de-DE" sz="1600" b="1" dirty="0" err="1"/>
              <a:t>Validations</a:t>
            </a:r>
            <a:r>
              <a:rPr lang="de-DE" sz="1600" b="1" dirty="0"/>
              <a:t>: </a:t>
            </a:r>
          </a:p>
          <a:p>
            <a:pPr marL="0" indent="0">
              <a:buNone/>
            </a:pPr>
            <a:r>
              <a:rPr lang="en-US" sz="1400" dirty="0"/>
              <a:t>Here, recognized values are validated with SAP master transaction data. Example: Quantity / price differ between base and target document.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 </a:t>
            </a:r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4E25F7-89C8-4484-B379-09BD404BB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16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BCE3B3-39F0-4607-B472-CD97C68ED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379669F9-A858-443C-BB31-AB3630286986}"/>
              </a:ext>
            </a:extLst>
          </p:cNvPr>
          <p:cNvSpPr/>
          <p:nvPr/>
        </p:nvSpPr>
        <p:spPr>
          <a:xfrm>
            <a:off x="2511145" y="3815763"/>
            <a:ext cx="288032" cy="4499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CEE113-0728-42B0-861D-5246C016C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7" y="2825646"/>
            <a:ext cx="5772956" cy="743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AC0C1FB-DE7D-47F4-9884-32074787C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66" y="4391079"/>
            <a:ext cx="5887272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9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47D57-86CB-4E0E-BE05-779708B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25F131-EC64-496B-9451-53790342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Custom </a:t>
            </a:r>
            <a:r>
              <a:rPr lang="de-DE" sz="2000" b="1" dirty="0" err="1"/>
              <a:t>Validations</a:t>
            </a:r>
            <a:r>
              <a:rPr lang="de-DE" sz="2000" b="1" dirty="0"/>
              <a:t>: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1600" b="1" dirty="0"/>
              <a:t>System </a:t>
            </a:r>
            <a:r>
              <a:rPr lang="de-DE" sz="1600" b="1" dirty="0" err="1"/>
              <a:t>Warnings</a:t>
            </a:r>
            <a:r>
              <a:rPr lang="de-DE" sz="1600" b="1" dirty="0"/>
              <a:t>: </a:t>
            </a:r>
          </a:p>
          <a:p>
            <a:pPr marL="0" indent="0">
              <a:buNone/>
            </a:pPr>
            <a:r>
              <a:rPr lang="en-US" sz="1600" dirty="0"/>
              <a:t>System checks, which are active by default. These can be enabled / disabled as needed: 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 </a:t>
            </a:r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4E25F7-89C8-4484-B379-09BD404BB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17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BCE3B3-39F0-4607-B472-CD97C68ED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23866-2430-4B7D-A036-CCAA21205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741" y="2879441"/>
            <a:ext cx="5017180" cy="2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79846E-C219-4C61-8D5B-5B2DAC8A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CB8763-97C8-4A8E-8A0D-07474474A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Business </a:t>
            </a:r>
            <a:r>
              <a:rPr lang="de-DE" sz="2000" b="1" dirty="0" err="1"/>
              <a:t>partner</a:t>
            </a:r>
            <a:r>
              <a:rPr lang="de-DE" sz="2000" b="1" dirty="0"/>
              <a:t> </a:t>
            </a:r>
            <a:r>
              <a:rPr lang="de-DE" sz="2000" b="1" dirty="0" err="1"/>
              <a:t>identification</a:t>
            </a:r>
            <a:r>
              <a:rPr lang="de-DE" sz="2000" b="1" dirty="0"/>
              <a:t>: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64F8A0-8E79-41C2-80E8-D95F41D82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18</a:t>
            </a:fld>
            <a:endParaRPr lang="de-DE" alt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F9D3B93-027D-442C-A22D-34D69C22C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943725"/>
              </p:ext>
            </p:extLst>
          </p:nvPr>
        </p:nvGraphicFramePr>
        <p:xfrm>
          <a:off x="2376661" y="1864270"/>
          <a:ext cx="6576996" cy="378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AECBA57-74AC-4C63-92A2-D9CC499F3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3054453A-F237-470B-8F52-5E2D360FF6D6}"/>
              </a:ext>
            </a:extLst>
          </p:cNvPr>
          <p:cNvSpPr/>
          <p:nvPr/>
        </p:nvSpPr>
        <p:spPr>
          <a:xfrm>
            <a:off x="1296541" y="1871935"/>
            <a:ext cx="576064" cy="378459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89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36321-2DBE-4864-A18C-9C49190D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8D2C42-C129-4B95-B967-BB903E76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Line </a:t>
            </a:r>
            <a:r>
              <a:rPr lang="de-DE" sz="2000" b="1" dirty="0" err="1"/>
              <a:t>determination</a:t>
            </a:r>
            <a:r>
              <a:rPr lang="de-DE" sz="2000" b="1" dirty="0"/>
              <a:t>:</a:t>
            </a:r>
          </a:p>
          <a:p>
            <a:pPr marL="0" indent="0">
              <a:buNone/>
            </a:pPr>
            <a:r>
              <a:rPr lang="en-US" sz="1800" dirty="0"/>
              <a:t>- The following criteria must be met (in the standard package)</a:t>
            </a:r>
          </a:p>
          <a:p>
            <a:pPr marL="0" indent="0">
              <a:buNone/>
            </a:pPr>
            <a:r>
              <a:rPr lang="en-US" sz="1800" dirty="0"/>
              <a:t>- Line must be at least single price x quantity = total line price (difference of 5 cents possible)</a:t>
            </a:r>
          </a:p>
          <a:p>
            <a:pPr marL="0" indent="0">
              <a:buNone/>
            </a:pPr>
            <a:r>
              <a:rPr lang="en-US" sz="1800" dirty="0"/>
              <a:t>- Line may be max. 3 lines apart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A452FE-9380-43C0-A963-0E28A6B33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F2B1DC-8081-4F62-B98F-8D1DA4FC9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08" y="3096071"/>
            <a:ext cx="6583257" cy="20935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F2FE09D-3D8D-41FB-BFA7-5C23AFBC1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3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A2CA9-AF28-4226-A8F4-540935A5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Course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9256C4-1A07-4D2B-B265-A933B8389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The </a:t>
            </a:r>
            <a:r>
              <a:rPr lang="de-DE" sz="2000" b="1" dirty="0" err="1"/>
              <a:t>structure</a:t>
            </a:r>
            <a:r>
              <a:rPr lang="de-DE" sz="2000" b="1" dirty="0"/>
              <a:t>: </a:t>
            </a:r>
          </a:p>
          <a:p>
            <a:pPr marL="0" indent="0">
              <a:buNone/>
            </a:pPr>
            <a:r>
              <a:rPr lang="de-DE" sz="2000" dirty="0"/>
              <a:t>	- </a:t>
            </a:r>
            <a:r>
              <a:rPr lang="de-DE" sz="2000" dirty="0" err="1"/>
              <a:t>cks.DIGITAL</a:t>
            </a:r>
            <a:r>
              <a:rPr lang="de-DE" sz="2000" dirty="0"/>
              <a:t> 4.0 </a:t>
            </a:r>
          </a:p>
          <a:p>
            <a:pPr marL="0" indent="0">
              <a:buNone/>
            </a:pPr>
            <a:r>
              <a:rPr lang="de-DE" sz="2000" dirty="0"/>
              <a:t>	- </a:t>
            </a:r>
            <a:r>
              <a:rPr lang="de-DE" sz="2000" dirty="0" err="1"/>
              <a:t>cks.DMS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	- </a:t>
            </a:r>
            <a:r>
              <a:rPr lang="de-DE" sz="2000" b="1" dirty="0" err="1"/>
              <a:t>cks.ADC</a:t>
            </a:r>
            <a:endParaRPr lang="de-DE" sz="2000" b="1" dirty="0"/>
          </a:p>
          <a:p>
            <a:pPr marL="0" indent="0">
              <a:buNone/>
            </a:pPr>
            <a:r>
              <a:rPr lang="de-DE" sz="2000" dirty="0"/>
              <a:t>	- </a:t>
            </a:r>
            <a:r>
              <a:rPr lang="de-DE" sz="2000" dirty="0" err="1"/>
              <a:t>cks.RUN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	- </a:t>
            </a:r>
            <a:r>
              <a:rPr lang="de-DE" sz="2000" dirty="0" err="1"/>
              <a:t>cks.WEB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en-US" sz="2000" dirty="0"/>
              <a:t>After that online course exam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</a:t>
            </a:r>
            <a:endParaRPr lang="de-DE" sz="1800" i="1" dirty="0"/>
          </a:p>
          <a:p>
            <a:pPr marL="514350" indent="-514350">
              <a:buFontTx/>
              <a:buAutoNum type="arabicPeriod"/>
            </a:pPr>
            <a:endParaRPr lang="de-DE" sz="1800" i="1" dirty="0"/>
          </a:p>
          <a:p>
            <a:pPr marL="514350" indent="-514350">
              <a:buAutoNum type="arabicPeriod"/>
            </a:pPr>
            <a:endParaRPr lang="de-DE" sz="1800" i="1" dirty="0"/>
          </a:p>
          <a:p>
            <a:pPr marL="514350" indent="-514350">
              <a:buAutoNum type="arabicPeriod"/>
            </a:pPr>
            <a:endParaRPr lang="de-DE" sz="1800" i="1" dirty="0"/>
          </a:p>
          <a:p>
            <a:pPr marL="514350" indent="-514350">
              <a:buAutoNum type="arabicPeriod"/>
            </a:pPr>
            <a:endParaRPr lang="de-DE" sz="2400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743047-B00F-4656-9E41-AF053280BC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933A13-5AAC-4F32-AC24-6ED1CBF6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741" y="1727919"/>
            <a:ext cx="397261" cy="3266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A5EF389-1A07-4024-99C3-6B907D6F8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741" y="2159967"/>
            <a:ext cx="397261" cy="3266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14E603B-E0BA-4D1F-A29A-5C7C0C95B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39" y="1727919"/>
            <a:ext cx="4870476" cy="26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48D27-BD57-4057-8C1B-C2F6AC34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FB438C-F7E6-4F42-9402-65EBA4FA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Basic </a:t>
            </a:r>
            <a:r>
              <a:rPr lang="de-DE" sz="2000" b="1" dirty="0" err="1"/>
              <a:t>document</a:t>
            </a:r>
            <a:r>
              <a:rPr lang="de-DE" sz="2000" b="1" dirty="0"/>
              <a:t> </a:t>
            </a:r>
            <a:r>
              <a:rPr lang="de-DE" sz="2000" b="1" dirty="0" err="1"/>
              <a:t>determination</a:t>
            </a:r>
            <a:r>
              <a:rPr lang="de-DE" sz="2000" b="1" dirty="0"/>
              <a:t> : </a:t>
            </a:r>
          </a:p>
          <a:p>
            <a:pPr marL="0" indent="0">
              <a:buNone/>
            </a:pPr>
            <a:endParaRPr lang="de-DE" sz="2000" dirty="0"/>
          </a:p>
          <a:p>
            <a:pPr marL="457200" indent="-457200">
              <a:buAutoNum type="arabicPeriod"/>
            </a:pPr>
            <a:r>
              <a:rPr lang="en-US" sz="2000" dirty="0"/>
              <a:t>Global definition. (Example: Order)</a:t>
            </a:r>
          </a:p>
          <a:p>
            <a:pPr marL="457200" indent="-457200">
              <a:buAutoNum type="arabicPeriod"/>
            </a:pPr>
            <a:r>
              <a:rPr lang="en-US" sz="2000" dirty="0"/>
              <a:t>GP setting. (e.g. </a:t>
            </a:r>
            <a:r>
              <a:rPr lang="en-US" sz="2000" dirty="0" err="1"/>
              <a:t>DocNum</a:t>
            </a:r>
            <a:r>
              <a:rPr lang="en-US" sz="2000" dirty="0"/>
              <a:t>)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en-US" sz="2000" dirty="0"/>
              <a:t>In this way, all open orders are determined for the document recognition and the base document is determined on the basis of the </a:t>
            </a:r>
            <a:r>
              <a:rPr lang="en-US" sz="2000" dirty="0" err="1"/>
              <a:t>DocNum</a:t>
            </a:r>
            <a:r>
              <a:rPr lang="en-US" sz="2000" dirty="0"/>
              <a:t> (which must also be on the invoice). </a:t>
            </a:r>
            <a:endParaRPr lang="de-DE" sz="2000" dirty="0"/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BA50B3-03C4-4C26-91A6-97A11CD20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20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3E4173-F6C2-4368-B0A4-E2670518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48D27-BD57-4057-8C1B-C2F6AC34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FB438C-F7E6-4F42-9402-65EBA4FA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Base </a:t>
            </a:r>
            <a:r>
              <a:rPr lang="de-DE" sz="2000" b="1" dirty="0" err="1"/>
              <a:t>line</a:t>
            </a:r>
            <a:r>
              <a:rPr lang="de-DE" sz="2000" b="1" dirty="0"/>
              <a:t> </a:t>
            </a:r>
            <a:r>
              <a:rPr lang="de-DE" sz="2000" b="1" dirty="0" err="1"/>
              <a:t>determination</a:t>
            </a:r>
            <a:r>
              <a:rPr lang="de-DE" sz="2000" b="1" dirty="0"/>
              <a:t> 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Now that the base document has been determined, the lines must be "married". There are several conditions for this: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de-DE" sz="2000" b="1" dirty="0"/>
              <a:t>Determination: </a:t>
            </a:r>
            <a:endParaRPr lang="de-DE" sz="2000" dirty="0"/>
          </a:p>
          <a:p>
            <a:pPr marL="457200" indent="-457200">
              <a:buAutoNum type="arabicPeriod"/>
            </a:pPr>
            <a:r>
              <a:rPr lang="en-US" sz="2000" dirty="0"/>
              <a:t>Quantity and price between order line and invoice line is the same. </a:t>
            </a:r>
          </a:p>
          <a:p>
            <a:pPr marL="457200" indent="-457200">
              <a:buAutoNum type="arabicPeriod"/>
            </a:pPr>
            <a:r>
              <a:rPr lang="en-US" sz="2000" dirty="0"/>
              <a:t>Article number / BP- </a:t>
            </a:r>
            <a:r>
              <a:rPr lang="en-US" sz="2000" dirty="0" err="1"/>
              <a:t>KatNum</a:t>
            </a:r>
            <a:r>
              <a:rPr lang="en-US" sz="2000" dirty="0"/>
              <a:t> etc. are on the invoice and in SAP B1.</a:t>
            </a:r>
          </a:p>
          <a:p>
            <a:pPr marL="457200" indent="-457200">
              <a:buAutoNum type="arabicPeriod"/>
            </a:pPr>
            <a:r>
              <a:rPr lang="en-US" sz="2000" dirty="0"/>
              <a:t>If several same article numbers are found = quantity and / or price </a:t>
            </a:r>
          </a:p>
          <a:p>
            <a:pPr marL="0" indent="0">
              <a:buNone/>
            </a:pPr>
            <a:r>
              <a:rPr lang="en-US" sz="2000" dirty="0"/>
              <a:t>is added.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BA50B3-03C4-4C26-91A6-97A11CD20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21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3E4173-F6C2-4368-B0A4-E2670518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C83FD-4136-4A51-8FC7-CE2FA097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A5E9DC-F947-44BE-B105-0CABDBC1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Business Partner ADC- Profil Settings: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Find in: Business Partner Master Data &gt; Right Click &gt; ADC-Profil Settings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9F28FD-4B9F-408C-A56A-6FDF4983FA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22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0C0156-BF22-48D7-A1EF-7FD7FF74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8B035A-3C45-4656-A8B3-965208E96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733" y="2952055"/>
            <a:ext cx="5315692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BDCF5-B012-4DEB-9488-EB2292DE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E4DF0-8639-431A-BAB5-42220D940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Business Partner ADC- Profil Settings: </a:t>
            </a:r>
            <a:endParaRPr lang="de-DE" sz="2000" dirty="0"/>
          </a:p>
          <a:p>
            <a:pPr marL="0" indent="0">
              <a:buNone/>
            </a:pPr>
            <a:r>
              <a:rPr lang="en-US" sz="2000" dirty="0"/>
              <a:t>Divided into the following 4 tabs </a:t>
            </a:r>
            <a:r>
              <a:rPr lang="de-DE" sz="2000" dirty="0"/>
              <a:t>: 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General</a:t>
            </a:r>
          </a:p>
          <a:p>
            <a:pPr>
              <a:buFontTx/>
              <a:buChar char="-"/>
            </a:pPr>
            <a:r>
              <a:rPr lang="de-DE" sz="2000" dirty="0" err="1"/>
              <a:t>Freights</a:t>
            </a: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G/L Accounts</a:t>
            </a:r>
          </a:p>
          <a:p>
            <a:pPr>
              <a:buFontTx/>
              <a:buChar char="-"/>
            </a:pPr>
            <a:r>
              <a:rPr lang="de-DE" sz="2000" dirty="0" err="1"/>
              <a:t>Calculations</a:t>
            </a:r>
            <a:endParaRPr lang="de-DE" sz="2000" dirty="0"/>
          </a:p>
          <a:p>
            <a:pPr>
              <a:buFontTx/>
              <a:buChar char="-"/>
            </a:pPr>
            <a:r>
              <a:rPr lang="de-DE" sz="2000" dirty="0"/>
              <a:t>Archive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C02410-88AB-4EDD-8655-B64B48958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23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FE6C88-8CBB-4971-9E6A-1A9A2699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D0A22C2-F7AC-425C-89E2-53504F5B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901" y="2087959"/>
            <a:ext cx="5349806" cy="27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03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BDCF5-B012-4DEB-9488-EB2292DE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E4DF0-8639-431A-BAB5-42220D940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Tab General: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en-US" sz="2000" dirty="0"/>
              <a:t>Basically relevant settings: </a:t>
            </a:r>
          </a:p>
          <a:p>
            <a:pPr marL="0" indent="0">
              <a:buNone/>
            </a:pPr>
            <a:r>
              <a:rPr lang="en-US" sz="2000" dirty="0"/>
              <a:t>-    ADC process</a:t>
            </a:r>
          </a:p>
          <a:p>
            <a:pPr marL="0" indent="0">
              <a:buNone/>
            </a:pPr>
            <a:r>
              <a:rPr lang="en-US" sz="2000" dirty="0"/>
              <a:t>-    Base correct</a:t>
            </a:r>
          </a:p>
          <a:p>
            <a:pPr>
              <a:buFontTx/>
              <a:buChar char="-"/>
            </a:pPr>
            <a:r>
              <a:rPr lang="en-US" sz="2000" dirty="0"/>
              <a:t>Reference field</a:t>
            </a:r>
          </a:p>
          <a:p>
            <a:pPr>
              <a:buFontTx/>
              <a:buChar char="-"/>
            </a:pPr>
            <a:r>
              <a:rPr lang="en-US" sz="2000" dirty="0"/>
              <a:t>Search Field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C02410-88AB-4EDD-8655-B64B48958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24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FE6C88-8CBB-4971-9E6A-1A9A2699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974E95C-E6ED-41C4-B29E-AA801A18C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901" y="1943943"/>
            <a:ext cx="5349806" cy="27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08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BDCF5-B012-4DEB-9488-EB2292DE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E4DF0-8639-431A-BAB5-42220D940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Tab </a:t>
            </a:r>
            <a:r>
              <a:rPr lang="de-DE" sz="2000" b="1" dirty="0" err="1"/>
              <a:t>Freights</a:t>
            </a:r>
            <a:r>
              <a:rPr lang="de-DE" sz="2000" b="1" dirty="0"/>
              <a:t>:</a:t>
            </a:r>
          </a:p>
          <a:p>
            <a:pPr marL="0" indent="0">
              <a:buNone/>
            </a:pPr>
            <a:r>
              <a:rPr lang="en-US" sz="1800" i="1" dirty="0"/>
              <a:t>Differentiation between footer and line loads.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1800" b="1" dirty="0" err="1"/>
              <a:t>Footer</a:t>
            </a:r>
            <a:r>
              <a:rPr lang="de-DE" sz="1800" b="1" dirty="0"/>
              <a:t> </a:t>
            </a:r>
            <a:r>
              <a:rPr lang="de-DE" sz="1800" b="1" dirty="0" err="1"/>
              <a:t>freights</a:t>
            </a:r>
            <a:r>
              <a:rPr lang="de-DE" sz="1800" b="1" dirty="0"/>
              <a:t>: </a:t>
            </a:r>
          </a:p>
          <a:p>
            <a:pPr marL="0" indent="0">
              <a:buNone/>
            </a:pPr>
            <a:r>
              <a:rPr lang="en-US" sz="1800" dirty="0"/>
              <a:t>Representation of the freights in the total block of the invoice</a:t>
            </a:r>
            <a:r>
              <a:rPr lang="de-DE" sz="2000" b="1" dirty="0"/>
              <a:t>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C02410-88AB-4EDD-8655-B64B48958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25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FE6C88-8CBB-4971-9E6A-1A9A2699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F6C6AD7-9947-4ECF-ADC7-4C818312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91" y="4560001"/>
            <a:ext cx="3505689" cy="1190791"/>
          </a:xfrm>
          <a:prstGeom prst="rect">
            <a:avLst/>
          </a:prstGeom>
        </p:spPr>
      </p:pic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98CC40CA-0E2B-4054-A86F-4844B2D52B2B}"/>
              </a:ext>
            </a:extLst>
          </p:cNvPr>
          <p:cNvSpPr/>
          <p:nvPr/>
        </p:nvSpPr>
        <p:spPr>
          <a:xfrm>
            <a:off x="1296541" y="3368647"/>
            <a:ext cx="576064" cy="22878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5994147-D2AC-467F-9EE4-340C1D89A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723" y="3103166"/>
            <a:ext cx="3588624" cy="127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0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BDCF5-B012-4DEB-9488-EB2292DE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E4DF0-8639-431A-BAB5-42220D940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Tab </a:t>
            </a:r>
            <a:r>
              <a:rPr lang="de-DE" sz="2000" b="1" dirty="0" err="1"/>
              <a:t>Freights</a:t>
            </a:r>
            <a:r>
              <a:rPr lang="de-DE" sz="2000" b="1" dirty="0"/>
              <a:t>:</a:t>
            </a:r>
          </a:p>
          <a:p>
            <a:pPr marL="0" indent="0">
              <a:buNone/>
            </a:pPr>
            <a:r>
              <a:rPr lang="en-US" sz="1800" i="1" dirty="0"/>
              <a:t>Differentiation between footer and line loads.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1800" b="1" dirty="0"/>
              <a:t>Line </a:t>
            </a:r>
            <a:r>
              <a:rPr lang="de-DE" sz="1800" b="1" dirty="0" err="1"/>
              <a:t>freights</a:t>
            </a:r>
            <a:r>
              <a:rPr lang="de-DE" sz="1800" b="1" dirty="0"/>
              <a:t>: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 </a:t>
            </a:r>
          </a:p>
          <a:p>
            <a:pPr marL="0" indent="0">
              <a:buNone/>
            </a:pPr>
            <a:r>
              <a:rPr lang="de-DE" sz="2000" b="1" dirty="0"/>
              <a:t>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C02410-88AB-4EDD-8655-B64B48958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26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FE6C88-8CBB-4971-9E6A-1A9A2699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D3812B5-4FCB-4C15-AD57-A028E115C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23" y="2945474"/>
            <a:ext cx="8186464" cy="230480"/>
          </a:xfrm>
          <a:prstGeom prst="rect">
            <a:avLst/>
          </a:prstGeom>
        </p:spPr>
      </p:pic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89E486DA-1613-4876-B3D8-2F60C0393DB1}"/>
              </a:ext>
            </a:extLst>
          </p:cNvPr>
          <p:cNvSpPr/>
          <p:nvPr/>
        </p:nvSpPr>
        <p:spPr>
          <a:xfrm>
            <a:off x="1296541" y="2945474"/>
            <a:ext cx="576064" cy="271105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16A7482-C4FC-4599-85FD-0835CD8BB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423" y="3268880"/>
            <a:ext cx="6265094" cy="22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71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BDCF5-B012-4DEB-9488-EB2292DE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E4DF0-8639-431A-BAB5-42220D940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Tab G/L Accounts:</a:t>
            </a:r>
          </a:p>
          <a:p>
            <a:pPr marL="0" indent="0">
              <a:buNone/>
            </a:pPr>
            <a:r>
              <a:rPr lang="de-DE" sz="1800" b="1" dirty="0"/>
              <a:t> 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2000" b="1" dirty="0"/>
              <a:t>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C02410-88AB-4EDD-8655-B64B48958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27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FE6C88-8CBB-4971-9E6A-1A9A2699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8733AEE5-2056-4D63-A493-5EB68BD43DD1}"/>
              </a:ext>
            </a:extLst>
          </p:cNvPr>
          <p:cNvSpPr/>
          <p:nvPr/>
        </p:nvSpPr>
        <p:spPr>
          <a:xfrm>
            <a:off x="740991" y="1929651"/>
            <a:ext cx="576064" cy="367997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F6CE45-9407-4360-AFF3-F0BA1531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63" y="1871935"/>
            <a:ext cx="8592749" cy="16385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F558CC-0020-4A1C-B290-3239F4AEC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781" y="3694614"/>
            <a:ext cx="5010849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99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BDCF5-B012-4DEB-9488-EB2292DE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E4DF0-8639-431A-BAB5-42220D940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Tab </a:t>
            </a:r>
            <a:r>
              <a:rPr lang="de-DE" sz="2000" b="1" dirty="0" err="1"/>
              <a:t>Calculations</a:t>
            </a:r>
            <a:r>
              <a:rPr lang="de-DE" sz="2000" b="1" dirty="0"/>
              <a:t>:</a:t>
            </a:r>
          </a:p>
          <a:p>
            <a:pPr marL="0" indent="0">
              <a:buNone/>
            </a:pPr>
            <a:r>
              <a:rPr lang="en-US" sz="2000" dirty="0"/>
              <a:t>New calculation of unit prices and quantities based on SAP B1 factors.</a:t>
            </a:r>
          </a:p>
          <a:p>
            <a:pPr marL="0" indent="0">
              <a:buNone/>
            </a:pPr>
            <a:r>
              <a:rPr lang="de-DE" sz="1800" b="1" dirty="0"/>
              <a:t> 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2000" b="1" dirty="0"/>
              <a:t>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C02410-88AB-4EDD-8655-B64B48958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28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FE6C88-8CBB-4971-9E6A-1A9A2699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C11D8C1-9F35-4326-BBB7-37BCB0B1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480" y="2634802"/>
            <a:ext cx="6373114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4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BDCF5-B012-4DEB-9488-EB2292DE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E4DF0-8639-431A-BAB5-42220D940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Tab Archive:</a:t>
            </a:r>
          </a:p>
          <a:p>
            <a:pPr marL="0" indent="0">
              <a:buNone/>
            </a:pPr>
            <a:r>
              <a:rPr lang="en-US" sz="2000" dirty="0"/>
              <a:t>Direct assignment between business partners and Users (</a:t>
            </a:r>
            <a:r>
              <a:rPr lang="en-US" sz="2000" dirty="0" err="1"/>
              <a:t>Usergroups</a:t>
            </a:r>
            <a:r>
              <a:rPr lang="en-US" sz="2000" dirty="0"/>
              <a:t>). </a:t>
            </a:r>
          </a:p>
          <a:p>
            <a:pPr marL="0" indent="0">
              <a:buNone/>
            </a:pPr>
            <a:r>
              <a:rPr lang="de-DE" sz="1800" b="1" dirty="0"/>
              <a:t> 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2000" b="1" dirty="0"/>
              <a:t>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C02410-88AB-4EDD-8655-B64B48958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29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FE6C88-8CBB-4971-9E6A-1A9A2699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47E1F6-8157-4658-8FA3-E5C2C69E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86" y="2880047"/>
            <a:ext cx="7802064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0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E6F8B-912B-46E8-BC5D-07A3D0E0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17A36A-4215-4899-8DF2-4622F9D5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Abbreviation:</a:t>
            </a:r>
          </a:p>
          <a:p>
            <a:pPr marL="0" indent="0">
              <a:buNone/>
            </a:pPr>
            <a:r>
              <a:rPr lang="de-DE" sz="2000" dirty="0"/>
              <a:t>ADC = </a:t>
            </a:r>
            <a:r>
              <a:rPr lang="de-DE" sz="2000" dirty="0" err="1"/>
              <a:t>Automatic</a:t>
            </a:r>
            <a:r>
              <a:rPr lang="de-DE" sz="2000" dirty="0"/>
              <a:t> </a:t>
            </a:r>
            <a:r>
              <a:rPr lang="de-DE" sz="2000" dirty="0" err="1"/>
              <a:t>Document</a:t>
            </a:r>
            <a:r>
              <a:rPr lang="de-DE" sz="2000" dirty="0"/>
              <a:t> Capture</a:t>
            </a: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Basic </a:t>
            </a:r>
            <a:r>
              <a:rPr lang="de-DE" sz="2000" b="1" dirty="0" err="1"/>
              <a:t>functions</a:t>
            </a:r>
            <a:r>
              <a:rPr lang="de-DE" sz="2000" b="1" dirty="0"/>
              <a:t>:</a:t>
            </a:r>
          </a:p>
          <a:p>
            <a:pPr marL="0" indent="0">
              <a:buNone/>
            </a:pPr>
            <a:r>
              <a:rPr lang="de-DE" sz="2000" dirty="0"/>
              <a:t>-     </a:t>
            </a:r>
            <a:r>
              <a:rPr lang="en-US" sz="2000" dirty="0"/>
              <a:t>Automatic processing of documents (PDF / TIF files)</a:t>
            </a:r>
          </a:p>
          <a:p>
            <a:pPr marL="0" indent="0">
              <a:buNone/>
            </a:pPr>
            <a:r>
              <a:rPr lang="en-US" sz="2000" dirty="0"/>
              <a:t>-     Multiple document types are supported</a:t>
            </a:r>
          </a:p>
          <a:p>
            <a:pPr marL="0" indent="0">
              <a:buNone/>
            </a:pPr>
            <a:r>
              <a:rPr lang="en-US" sz="2000" dirty="0"/>
              <a:t>-     Full validation capabilities of recognized values</a:t>
            </a:r>
          </a:p>
          <a:p>
            <a:pPr marL="0" indent="0">
              <a:buNone/>
            </a:pPr>
            <a:r>
              <a:rPr lang="en-US" sz="2000" dirty="0"/>
              <a:t>-     Complete overview of inbound processes (including SAP approval process)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1538C3-9411-4532-8988-5A8661068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3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CFB04E-D185-4452-ADD9-D8D7218E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1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7F320-7FA4-43B0-BDAA-CF351111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01954-2937-4CAD-9C34-1EE0E742B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err="1"/>
              <a:t>Process</a:t>
            </a:r>
            <a:r>
              <a:rPr lang="de-DE" sz="2000" b="1" dirty="0"/>
              <a:t>: </a:t>
            </a:r>
          </a:p>
          <a:p>
            <a:pPr marL="457200" indent="-457200">
              <a:buAutoNum type="arabicPeriod"/>
            </a:pPr>
            <a:r>
              <a:rPr lang="en-US" sz="2000" dirty="0"/>
              <a:t>Document is placed in the inbox. </a:t>
            </a:r>
          </a:p>
          <a:p>
            <a:pPr marL="457200" indent="-457200">
              <a:buAutoNum type="arabicPeriod"/>
            </a:pPr>
            <a:r>
              <a:rPr lang="en-US" sz="2000" dirty="0"/>
              <a:t>Document recognition is started. </a:t>
            </a:r>
          </a:p>
          <a:p>
            <a:pPr marL="457200" indent="-457200">
              <a:buAutoNum type="arabicPeriod"/>
            </a:pPr>
            <a:r>
              <a:rPr lang="en-US" sz="2000" dirty="0"/>
              <a:t>Posting is created</a:t>
            </a:r>
            <a:r>
              <a:rPr lang="de-DE" sz="2000" dirty="0"/>
              <a:t>.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dirty="0"/>
          </a:p>
          <a:p>
            <a:pPr marL="457200" indent="-457200">
              <a:buAutoNum type="arabicPeriod" startAt="2"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77D03E-5FC9-4E4D-916C-E2847D4A4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30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A4FEFD-660A-4A9C-8D14-D715BF20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F0B347-815F-4ABD-8CF8-EDD0A071E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05" y="2736031"/>
            <a:ext cx="5761038" cy="27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0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7F320-7FA4-43B0-BDAA-CF351111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01954-2937-4CAD-9C34-1EE0E742B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Train </a:t>
            </a:r>
            <a:r>
              <a:rPr lang="de-DE" sz="2000" b="1" dirty="0" err="1"/>
              <a:t>the</a:t>
            </a:r>
            <a:r>
              <a:rPr lang="de-DE" sz="2000" b="1" dirty="0"/>
              <a:t> Supplier </a:t>
            </a:r>
            <a:r>
              <a:rPr lang="de-DE" sz="2000" b="1" dirty="0" err="1"/>
              <a:t>invoice</a:t>
            </a:r>
            <a:r>
              <a:rPr lang="de-DE" sz="2000" b="1" dirty="0"/>
              <a:t>:</a:t>
            </a:r>
          </a:p>
          <a:p>
            <a:pPr marL="0" indent="0">
              <a:buNone/>
            </a:pPr>
            <a:r>
              <a:rPr lang="de-DE" sz="1800" i="1" dirty="0"/>
              <a:t>In </a:t>
            </a:r>
            <a:r>
              <a:rPr lang="de-DE" sz="1800" i="1" dirty="0" err="1"/>
              <a:t>the</a:t>
            </a:r>
            <a:r>
              <a:rPr lang="de-DE" sz="1800" i="1" dirty="0"/>
              <a:t> draft &gt; Tools &gt; ADC Recognition </a:t>
            </a:r>
            <a:r>
              <a:rPr lang="de-DE" sz="1800" i="1" dirty="0" err="1"/>
              <a:t>Correction</a:t>
            </a:r>
            <a:endParaRPr lang="de-DE" sz="1800" i="1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en-US" sz="2000" dirty="0"/>
              <a:t>This opens a window where fields can be trained: 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457200" indent="-457200">
              <a:buAutoNum type="arabicPeriod" startAt="2"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77D03E-5FC9-4E4D-916C-E2847D4A4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31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A4FEFD-660A-4A9C-8D14-D715BF20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717E61-C7DC-4436-B301-4CA5233B3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57" y="3420934"/>
            <a:ext cx="7201595" cy="15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2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7F320-7FA4-43B0-BDAA-CF351111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01954-2937-4CAD-9C34-1EE0E742B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err="1"/>
              <a:t>Full</a:t>
            </a:r>
            <a:r>
              <a:rPr lang="de-DE" sz="2000" b="1" dirty="0"/>
              <a:t> </a:t>
            </a:r>
            <a:r>
              <a:rPr lang="de-DE" sz="2000" b="1" dirty="0" err="1"/>
              <a:t>automation</a:t>
            </a:r>
            <a:r>
              <a:rPr lang="de-DE" sz="2000" b="1" dirty="0"/>
              <a:t>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en-US" sz="2000" dirty="0"/>
              <a:t>Full automation is possible with the </a:t>
            </a:r>
            <a:r>
              <a:rPr lang="en-US" sz="2000" dirty="0" err="1"/>
              <a:t>cks.RUN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r>
              <a:rPr lang="en-US" sz="2000" dirty="0"/>
              <a:t>- E-mail collection</a:t>
            </a:r>
          </a:p>
          <a:p>
            <a:pPr marL="0" indent="0">
              <a:buNone/>
            </a:pPr>
            <a:r>
              <a:rPr lang="en-US" sz="2000" dirty="0"/>
              <a:t>- Folder monitoring</a:t>
            </a:r>
          </a:p>
          <a:p>
            <a:pPr marL="0" indent="0">
              <a:buNone/>
            </a:pPr>
            <a:r>
              <a:rPr lang="en-US" sz="2000" dirty="0"/>
              <a:t>- Hybrid function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457200" indent="-457200">
              <a:buAutoNum type="arabicPeriod" startAt="2"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77D03E-5FC9-4E4D-916C-E2847D4A4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32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A4FEFD-660A-4A9C-8D14-D715BF20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6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79F9E-3785-4334-97FC-DFAF400E3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0FEB33-F79F-4C5F-BFBA-0149E61BC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What must be agreed upon in advance: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r>
              <a:rPr lang="en-US" sz="2000" dirty="0"/>
              <a:t>A project manager is required on the customer side. </a:t>
            </a:r>
          </a:p>
          <a:p>
            <a:pPr>
              <a:buFontTx/>
              <a:buChar char="-"/>
            </a:pPr>
            <a:r>
              <a:rPr lang="en-US" sz="2000" dirty="0"/>
              <a:t>Complete access to the server landscape is required. </a:t>
            </a:r>
          </a:p>
          <a:p>
            <a:pPr>
              <a:buFontTx/>
              <a:buChar char="-"/>
            </a:pPr>
            <a:r>
              <a:rPr lang="en-US" sz="2000" dirty="0" err="1"/>
              <a:t>cks.DIGITAL</a:t>
            </a:r>
            <a:r>
              <a:rPr lang="en-US" sz="2000" dirty="0"/>
              <a:t> 4.0 and </a:t>
            </a:r>
            <a:r>
              <a:rPr lang="en-US" sz="2000" dirty="0" err="1"/>
              <a:t>cks.DMS</a:t>
            </a:r>
            <a:r>
              <a:rPr lang="en-US" sz="2000" dirty="0"/>
              <a:t> package must be installed (partner side). </a:t>
            </a:r>
          </a:p>
          <a:p>
            <a:pPr>
              <a:buFontTx/>
              <a:buChar char="-"/>
            </a:pPr>
            <a:r>
              <a:rPr lang="en-US" sz="2000" dirty="0"/>
              <a:t>Scheduling kick-off meeting (customer / partner / ck.solution)</a:t>
            </a:r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r>
              <a:rPr lang="de-DE" sz="2000" b="1" i="1" dirty="0" err="1"/>
              <a:t>Important</a:t>
            </a:r>
            <a:r>
              <a:rPr lang="de-DE" sz="2000" b="1" i="1" dirty="0"/>
              <a:t>: </a:t>
            </a:r>
            <a:r>
              <a:rPr lang="en-US" sz="2000" dirty="0" err="1"/>
              <a:t>cks.ADC</a:t>
            </a:r>
            <a:r>
              <a:rPr lang="en-US" sz="2000" dirty="0"/>
              <a:t> introductions can be considered a "small" project!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70A276-DFE2-4C6D-82EE-AA4BA186D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4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0061C0-AAE0-4E5A-9DAD-5F50D5A6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1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35250-0FCA-49A5-A0A9-3DC5850F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C0D4A-3F1B-4ECE-B2BA-4EB003188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How is a project designed?:</a:t>
            </a:r>
          </a:p>
          <a:p>
            <a:pPr marL="0" indent="0">
              <a:buNone/>
            </a:pPr>
            <a:r>
              <a:rPr lang="de-DE" sz="2000" i="1" dirty="0"/>
              <a:t>-    </a:t>
            </a:r>
            <a:r>
              <a:rPr lang="en-US" sz="2000" i="1" dirty="0"/>
              <a:t>Before the start of the project (sales phase):</a:t>
            </a:r>
          </a:p>
          <a:p>
            <a:pPr marL="0" indent="0">
              <a:buNone/>
            </a:pPr>
            <a:r>
              <a:rPr lang="en-US" sz="2000" i="1" dirty="0"/>
              <a:t>-    First process is presented. </a:t>
            </a:r>
          </a:p>
          <a:p>
            <a:pPr>
              <a:buFontTx/>
              <a:buChar char="-"/>
            </a:pPr>
            <a:r>
              <a:rPr lang="en-US" sz="2000" i="1" dirty="0"/>
              <a:t>Analysis of the top 10 suppliers (feasibility study).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en-US" sz="2000" i="1" dirty="0"/>
              <a:t>Project start (project phase): </a:t>
            </a:r>
          </a:p>
          <a:p>
            <a:pPr marL="0" indent="0">
              <a:buNone/>
            </a:pPr>
            <a:r>
              <a:rPr lang="en-US" sz="2000" i="1" dirty="0"/>
              <a:t>-    Kick-off meeting</a:t>
            </a:r>
          </a:p>
          <a:p>
            <a:pPr marL="0" indent="0">
              <a:buNone/>
            </a:pPr>
            <a:r>
              <a:rPr lang="en-US" sz="2000" i="1" dirty="0"/>
              <a:t>-    Installation phase</a:t>
            </a:r>
          </a:p>
          <a:p>
            <a:pPr marL="0" indent="0">
              <a:buNone/>
            </a:pPr>
            <a:r>
              <a:rPr lang="en-US" sz="2000" i="1" dirty="0"/>
              <a:t>-    Setup phase</a:t>
            </a:r>
          </a:p>
          <a:p>
            <a:pPr marL="0" indent="0">
              <a:buNone/>
            </a:pPr>
            <a:r>
              <a:rPr lang="en-US" sz="2000" i="1" dirty="0"/>
              <a:t>-    Training / Handover</a:t>
            </a:r>
          </a:p>
          <a:p>
            <a:pPr marL="0" indent="0">
              <a:buNone/>
            </a:pPr>
            <a:r>
              <a:rPr lang="en-US" sz="2000" i="1" dirty="0"/>
              <a:t>-    </a:t>
            </a:r>
            <a:r>
              <a:rPr lang="en-US" sz="2000" i="1" dirty="0" err="1"/>
              <a:t>GoLive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2EEC1D-B1A0-4269-A9CA-64D375695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5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A107EA-631E-49A5-B049-96F1DB3C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5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F38CF-A763-404C-959C-5805F3B9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E8B539-9EED-44F7-BC1D-F34C57BF6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6</a:t>
            </a:fld>
            <a:endParaRPr lang="de-DE" alt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7C209B-9ACD-4594-B6D9-BE1ECA5C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DBE0C29-2516-4156-8190-F57EDB993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712" y="1799927"/>
            <a:ext cx="10890250" cy="2196948"/>
          </a:xfrm>
        </p:spPr>
      </p:pic>
    </p:spTree>
    <p:extLst>
      <p:ext uri="{BB962C8B-B14F-4D97-AF65-F5344CB8AC3E}">
        <p14:creationId xmlns:p14="http://schemas.microsoft.com/office/powerpoint/2010/main" val="48959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0C702-ECEB-45FE-A033-8F9099F3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52456F-07B5-4CC3-967C-CB096A9A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Installation </a:t>
            </a:r>
            <a:r>
              <a:rPr lang="de-DE" sz="2000" b="1" dirty="0" err="1"/>
              <a:t>cks.ADC</a:t>
            </a:r>
            <a:r>
              <a:rPr lang="de-DE" sz="2000" b="1" dirty="0"/>
              <a:t>: </a:t>
            </a:r>
          </a:p>
          <a:p>
            <a:pPr marL="0" indent="0">
              <a:buNone/>
            </a:pPr>
            <a:endParaRPr lang="de-DE" sz="2000" dirty="0"/>
          </a:p>
          <a:p>
            <a:pPr marL="457200" indent="-457200">
              <a:buAutoNum type="arabicPeriod"/>
            </a:pPr>
            <a:r>
              <a:rPr lang="en-US" sz="2000" dirty="0" err="1"/>
              <a:t>cks.DIGITAL</a:t>
            </a:r>
            <a:r>
              <a:rPr lang="en-US" sz="2000" dirty="0"/>
              <a:t> 4.0 / </a:t>
            </a:r>
            <a:r>
              <a:rPr lang="en-US" sz="2000" dirty="0" err="1"/>
              <a:t>cks.DMS</a:t>
            </a:r>
            <a:r>
              <a:rPr lang="en-US" sz="2000" dirty="0"/>
              <a:t> must be installed (partner side)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cks.ADC</a:t>
            </a:r>
            <a:r>
              <a:rPr lang="en-US" sz="2000" dirty="0"/>
              <a:t> must be installed: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1600" b="1" i="1" dirty="0"/>
              <a:t>Server side: </a:t>
            </a:r>
          </a:p>
          <a:p>
            <a:pPr marL="0" indent="0">
              <a:buNone/>
            </a:pPr>
            <a:r>
              <a:rPr lang="en-US" sz="1600" dirty="0"/>
              <a:t>	- </a:t>
            </a:r>
            <a:r>
              <a:rPr lang="en-US" sz="1600" dirty="0" err="1"/>
              <a:t>ToolKit</a:t>
            </a:r>
            <a:r>
              <a:rPr lang="en-US" sz="1600" dirty="0"/>
              <a:t> in the latest version</a:t>
            </a:r>
          </a:p>
          <a:p>
            <a:pPr marL="0" indent="0">
              <a:buNone/>
            </a:pPr>
            <a:r>
              <a:rPr lang="en-US" sz="1600" dirty="0"/>
              <a:t>	- VSTA</a:t>
            </a:r>
          </a:p>
          <a:p>
            <a:pPr marL="0" indent="0">
              <a:buNone/>
            </a:pPr>
            <a:r>
              <a:rPr lang="en-US" sz="1600" dirty="0"/>
              <a:t>	- </a:t>
            </a:r>
            <a:r>
              <a:rPr lang="en-US" sz="1600" dirty="0" err="1"/>
              <a:t>LicenseCenter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b="1" i="1" dirty="0"/>
              <a:t>Client side: </a:t>
            </a:r>
            <a:r>
              <a:rPr lang="en-US" sz="1600" dirty="0"/>
              <a:t>(In advance it must be clarified which clients want to use the ADC)</a:t>
            </a:r>
          </a:p>
          <a:p>
            <a:pPr marL="0" indent="0">
              <a:buNone/>
            </a:pPr>
            <a:r>
              <a:rPr lang="en-US" sz="1600" dirty="0"/>
              <a:t>	- </a:t>
            </a:r>
            <a:r>
              <a:rPr lang="en-US" sz="1600" dirty="0" err="1"/>
              <a:t>ToolKit</a:t>
            </a:r>
            <a:r>
              <a:rPr lang="en-US" sz="1600" dirty="0"/>
              <a:t> in the newest version</a:t>
            </a:r>
          </a:p>
          <a:p>
            <a:pPr marL="0" indent="0">
              <a:buNone/>
            </a:pPr>
            <a:r>
              <a:rPr lang="en-US" sz="1600" dirty="0"/>
              <a:t>	- VSTA </a:t>
            </a:r>
            <a:endParaRPr lang="de-DE" sz="1600" dirty="0"/>
          </a:p>
          <a:p>
            <a:pPr marL="400050" lvl="1" indent="0">
              <a:buNone/>
            </a:pPr>
            <a:endParaRPr lang="de-DE" sz="1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A11C53-B57E-4FD2-B187-F8B0F332F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7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C7BDB0-294F-4A37-853A-608EBE46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0C702-ECEB-45FE-A033-8F9099F3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52456F-07B5-4CC3-967C-CB096A9A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Installation </a:t>
            </a:r>
            <a:r>
              <a:rPr lang="de-DE" sz="2000" b="1" dirty="0" err="1"/>
              <a:t>ToolKit</a:t>
            </a:r>
            <a:r>
              <a:rPr lang="de-DE" sz="2000" b="1" dirty="0"/>
              <a:t> / VSTA: 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457200" indent="-457200">
              <a:buAutoNum type="arabicPeriod"/>
            </a:pPr>
            <a:r>
              <a:rPr lang="de-DE" sz="2000" dirty="0"/>
              <a:t>In </a:t>
            </a:r>
            <a:r>
              <a:rPr lang="de-DE" sz="2000" dirty="0" err="1"/>
              <a:t>advance</a:t>
            </a:r>
            <a:r>
              <a:rPr lang="de-DE" sz="2000" dirty="0"/>
              <a:t>: </a:t>
            </a:r>
          </a:p>
          <a:p>
            <a:pPr marL="0" indent="0">
              <a:buNone/>
            </a:pPr>
            <a:r>
              <a:rPr lang="de-DE" sz="2000" dirty="0"/>
              <a:t>        - </a:t>
            </a:r>
            <a:r>
              <a:rPr lang="en-US" sz="1600" dirty="0"/>
              <a:t>Microsoft Visual C++ &gt;= 2015 (32 bit) must be uninstalled</a:t>
            </a:r>
          </a:p>
          <a:p>
            <a:pPr marL="0" indent="0">
              <a:buNone/>
            </a:pPr>
            <a:r>
              <a:rPr lang="en-US" sz="1600" dirty="0"/>
              <a:t>          - .NET Framework 2.0 is also installed (This may have to be done manually)</a:t>
            </a:r>
          </a:p>
          <a:p>
            <a:pPr marL="0" indent="0">
              <a:buNone/>
            </a:pPr>
            <a:endParaRPr lang="de-DE" sz="1600" dirty="0"/>
          </a:p>
          <a:p>
            <a:pPr marL="457200" indent="-457200">
              <a:buAutoNum type="arabicPeriod" startAt="2"/>
            </a:pPr>
            <a:r>
              <a:rPr lang="de-DE" sz="2000" dirty="0"/>
              <a:t>Installation </a:t>
            </a:r>
            <a:r>
              <a:rPr lang="de-DE" sz="2000" dirty="0" err="1"/>
              <a:t>routine</a:t>
            </a:r>
            <a:r>
              <a:rPr lang="de-DE" sz="2000" dirty="0"/>
              <a:t>:</a:t>
            </a:r>
          </a:p>
          <a:p>
            <a:pPr marL="0" indent="0">
              <a:buNone/>
            </a:pPr>
            <a:r>
              <a:rPr lang="de-DE" sz="2000" dirty="0"/>
              <a:t>        - </a:t>
            </a:r>
            <a:r>
              <a:rPr lang="de-DE" sz="1600" dirty="0"/>
              <a:t> Installation </a:t>
            </a:r>
            <a:r>
              <a:rPr lang="de-DE" sz="1600" dirty="0" err="1"/>
              <a:t>ToolKit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      -   Installation VSTA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lvl="1">
              <a:buFontTx/>
              <a:buChar char="-"/>
            </a:pPr>
            <a:endParaRPr lang="de-DE" sz="1600" dirty="0"/>
          </a:p>
          <a:p>
            <a:pPr marL="400050" lvl="1" indent="0">
              <a:buNone/>
            </a:pPr>
            <a:endParaRPr lang="de-DE" sz="1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A11C53-B57E-4FD2-B187-F8B0F332F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8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C7BDB0-294F-4A37-853A-608EBE46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C63C65-16DF-4FFE-BD65-90DEC479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41" y="1425922"/>
            <a:ext cx="3838079" cy="13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0C702-ECEB-45FE-A033-8F9099F3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cks.ADC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52456F-07B5-4CC3-967C-CB096A9A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err="1"/>
              <a:t>Configuration</a:t>
            </a:r>
            <a:r>
              <a:rPr lang="de-DE" sz="2000" b="1" dirty="0"/>
              <a:t> .NET Framework 2.0:</a:t>
            </a:r>
          </a:p>
          <a:p>
            <a:pPr marL="0" indent="0">
              <a:buNone/>
            </a:pPr>
            <a:endParaRPr lang="de-DE" sz="2000" b="1" dirty="0"/>
          </a:p>
          <a:p>
            <a:pPr>
              <a:buFontTx/>
              <a:buChar char="-"/>
            </a:pPr>
            <a:r>
              <a:rPr lang="en-US" sz="1600" dirty="0"/>
              <a:t>Here the </a:t>
            </a:r>
            <a:r>
              <a:rPr lang="en-US" sz="1600" dirty="0" err="1"/>
              <a:t>WorkingFolder</a:t>
            </a:r>
            <a:r>
              <a:rPr lang="en-US" sz="1600" dirty="0"/>
              <a:t> path must be defined in </a:t>
            </a:r>
          </a:p>
          <a:p>
            <a:pPr marL="0" indent="0">
              <a:buNone/>
            </a:pPr>
            <a:r>
              <a:rPr lang="en-US" sz="1600" dirty="0"/>
              <a:t>the .NET Framework 2.0 must be defined. </a:t>
            </a:r>
          </a:p>
          <a:p>
            <a:pPr marL="0" indent="0">
              <a:buNone/>
            </a:pPr>
            <a:endParaRPr lang="de-DE" sz="1600" dirty="0"/>
          </a:p>
          <a:p>
            <a:pPr>
              <a:buFontTx/>
              <a:buChar char="-"/>
            </a:pPr>
            <a:r>
              <a:rPr lang="de-DE" sz="1600" b="1" dirty="0" err="1"/>
              <a:t>Important</a:t>
            </a:r>
            <a:r>
              <a:rPr lang="de-DE" sz="1600" b="1" dirty="0"/>
              <a:t>: </a:t>
            </a:r>
            <a:r>
              <a:rPr lang="en-US" sz="1600" dirty="0"/>
              <a:t>Under HANA, the </a:t>
            </a:r>
            <a:r>
              <a:rPr lang="en-US" sz="1600" dirty="0" err="1"/>
              <a:t>WorkingFolder</a:t>
            </a:r>
            <a:r>
              <a:rPr lang="en-US" sz="1600" dirty="0"/>
              <a:t> must not be placed</a:t>
            </a:r>
          </a:p>
          <a:p>
            <a:pPr marL="0" indent="0">
              <a:buNone/>
            </a:pPr>
            <a:r>
              <a:rPr lang="en-US" sz="1600" dirty="0"/>
              <a:t>be placed in the B1_SHR folder. (Permissions)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b="1" dirty="0" err="1"/>
              <a:t>Tip</a:t>
            </a:r>
            <a:r>
              <a:rPr lang="de-DE" sz="1600" b="1" dirty="0"/>
              <a:t>: </a:t>
            </a:r>
            <a:r>
              <a:rPr lang="en-US" sz="1600" dirty="0"/>
              <a:t>Can also be entered via the command line:</a:t>
            </a:r>
          </a:p>
          <a:p>
            <a:pPr marL="0" indent="0">
              <a:buNone/>
            </a:pPr>
            <a:r>
              <a:rPr lang="de-DE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%</a:t>
            </a:r>
            <a:r>
              <a:rPr lang="de-DE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SystemRoot</a:t>
            </a:r>
            <a:r>
              <a:rPr lang="de-DE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%\Microsoft.NET\Framework\v2.0.50727\</a:t>
            </a:r>
            <a:r>
              <a:rPr lang="de-DE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caspol</a:t>
            </a:r>
            <a:r>
              <a:rPr lang="de-DE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-m -</a:t>
            </a:r>
            <a:r>
              <a:rPr lang="de-DE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addgroup</a:t>
            </a:r>
            <a:r>
              <a:rPr lang="de-DE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1 -</a:t>
            </a:r>
            <a:r>
              <a:rPr lang="de-DE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url</a:t>
            </a:r>
            <a:r>
              <a:rPr lang="de-DE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sz="105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[Pfad zum </a:t>
            </a:r>
            <a:r>
              <a:rPr lang="de-DE" sz="105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WorkingFolder</a:t>
            </a:r>
            <a:r>
              <a:rPr lang="de-DE" sz="105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]</a:t>
            </a:r>
            <a:r>
              <a:rPr lang="de-DE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\* </a:t>
            </a:r>
            <a:r>
              <a:rPr lang="de-DE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FullTrust</a:t>
            </a:r>
            <a:r>
              <a:rPr lang="de-DE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-name "</a:t>
            </a:r>
            <a:r>
              <a:rPr lang="de-DE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cks.DMS</a:t>
            </a:r>
            <a:r>
              <a:rPr lang="de-DE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ADC" 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400050" lvl="1" indent="0">
              <a:buNone/>
            </a:pPr>
            <a:endParaRPr lang="de-DE" sz="1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A11C53-B57E-4FD2-B187-F8B0F332F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C893A8C-3439-4188-8B4B-A1CFE7C79A45}" type="slidenum">
              <a:rPr lang="de-DE" altLang="de-DE" smtClean="0"/>
              <a:pPr/>
              <a:t>9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C7BDB0-294F-4A37-853A-608EBE46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2" y="4266099"/>
            <a:ext cx="1006897" cy="14500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383DBF-39AF-4D68-8945-1AD7D7F86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420" y="1408113"/>
            <a:ext cx="5259655" cy="23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43643"/>
      </p:ext>
    </p:extLst>
  </p:cSld>
  <p:clrMapOvr>
    <a:masterClrMapping/>
  </p:clrMapOvr>
</p:sld>
</file>

<file path=ppt/theme/theme1.xml><?xml version="1.0" encoding="utf-8"?>
<a:theme xmlns:a="http://schemas.openxmlformats.org/drawingml/2006/main" name="2018-08-23 master EN">
  <a:themeElements>
    <a:clrScheme name="2018-08-23 master 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8-08-23 master EN">
      <a:majorFont>
        <a:latin typeface="Overlock"/>
        <a:ea typeface=""/>
        <a:cs typeface="Arial"/>
      </a:majorFont>
      <a:minorFont>
        <a:latin typeface="Overlo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018-08-23 master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8-08-23 master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8-08-23 master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8-08-23 master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8-08-23 master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8-08-23 master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8-08-23 master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8-08-23 master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8-08-23 master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8-08-23 master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8-08-23 master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8-08-23 master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2018-08-23 master EN</Template>
  <TotalTime>0</TotalTime>
  <Words>1277</Words>
  <Application>Microsoft Office PowerPoint</Application>
  <PresentationFormat>Benutzerdefiniert</PresentationFormat>
  <Paragraphs>319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Arial</vt:lpstr>
      <vt:lpstr>Overlock</vt:lpstr>
      <vt:lpstr>2018-08-23 master EN</vt:lpstr>
      <vt:lpstr>PowerPoint-Präsentation</vt:lpstr>
      <vt:lpstr>Course structure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  <vt:lpstr>cks.ADC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 Aupke</dc:creator>
  <cp:lastModifiedBy>Nico Aupke</cp:lastModifiedBy>
  <cp:revision>143</cp:revision>
  <dcterms:created xsi:type="dcterms:W3CDTF">2019-10-09T07:26:11Z</dcterms:created>
  <dcterms:modified xsi:type="dcterms:W3CDTF">2022-02-02T11:03:03Z</dcterms:modified>
</cp:coreProperties>
</file>